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36"/>
  </p:notesMasterIdLst>
  <p:sldIdLst>
    <p:sldId id="256" r:id="rId2"/>
    <p:sldId id="267" r:id="rId3"/>
    <p:sldId id="258" r:id="rId4"/>
    <p:sldId id="305" r:id="rId5"/>
    <p:sldId id="264" r:id="rId6"/>
    <p:sldId id="261" r:id="rId7"/>
    <p:sldId id="262" r:id="rId8"/>
    <p:sldId id="263" r:id="rId9"/>
    <p:sldId id="265" r:id="rId10"/>
    <p:sldId id="266" r:id="rId11"/>
    <p:sldId id="268" r:id="rId12"/>
    <p:sldId id="269" r:id="rId13"/>
    <p:sldId id="270" r:id="rId14"/>
    <p:sldId id="306" r:id="rId15"/>
    <p:sldId id="292" r:id="rId16"/>
    <p:sldId id="271" r:id="rId17"/>
    <p:sldId id="307" r:id="rId18"/>
    <p:sldId id="285" r:id="rId19"/>
    <p:sldId id="302" r:id="rId20"/>
    <p:sldId id="295" r:id="rId21"/>
    <p:sldId id="294" r:id="rId22"/>
    <p:sldId id="284" r:id="rId23"/>
    <p:sldId id="296" r:id="rId24"/>
    <p:sldId id="297" r:id="rId25"/>
    <p:sldId id="300" r:id="rId26"/>
    <p:sldId id="312" r:id="rId27"/>
    <p:sldId id="309" r:id="rId28"/>
    <p:sldId id="311" r:id="rId29"/>
    <p:sldId id="303" r:id="rId30"/>
    <p:sldId id="308" r:id="rId31"/>
    <p:sldId id="287" r:id="rId32"/>
    <p:sldId id="310" r:id="rId33"/>
    <p:sldId id="298" r:id="rId34"/>
    <p:sldId id="289" r:id="rId35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7F3"/>
    <a:srgbClr val="FF0000"/>
    <a:srgbClr val="F11FB5"/>
    <a:srgbClr val="F779D3"/>
    <a:srgbClr val="F559C8"/>
    <a:srgbClr val="F212F7"/>
    <a:srgbClr val="C90D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86344" autoAdjust="0"/>
  </p:normalViewPr>
  <p:slideViewPr>
    <p:cSldViewPr snapToGrid="0">
      <p:cViewPr varScale="1">
        <p:scale>
          <a:sx n="68" d="100"/>
          <a:sy n="68" d="100"/>
        </p:scale>
        <p:origin x="1253" y="53"/>
      </p:cViewPr>
      <p:guideLst/>
    </p:cSldViewPr>
  </p:slideViewPr>
  <p:outlineViewPr>
    <p:cViewPr>
      <p:scale>
        <a:sx n="33" d="100"/>
        <a:sy n="33" d="100"/>
      </p:scale>
      <p:origin x="0" y="-8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29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D1F609-C9F1-46B5-8AB1-2C94EBA60B7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E333503-BD7C-47C7-9EE8-7BE319D321C1}">
      <dgm:prSet phldrT="[Texto]" phldr="0"/>
      <dgm:spPr>
        <a:solidFill>
          <a:srgbClr val="FDD7F3"/>
        </a:solidFill>
      </dgm:spPr>
      <dgm:t>
        <a:bodyPr/>
        <a:lstStyle/>
        <a:p>
          <a:r>
            <a:rPr lang="es-ES" dirty="0">
              <a:solidFill>
                <a:schemeClr val="tx1"/>
              </a:solidFill>
              <a:latin typeface="Aptos" panose="020B0004020202020204" pitchFamily="34" charset="0"/>
            </a:rPr>
            <a:t>Provisional </a:t>
          </a:r>
        </a:p>
      </dgm:t>
    </dgm:pt>
    <dgm:pt modelId="{A02824D6-626E-460B-815F-8C3FEA4229AC}" type="parTrans" cxnId="{76B8747D-AA2B-470B-9D19-1BC29F81DBCC}">
      <dgm:prSet/>
      <dgm:spPr/>
      <dgm:t>
        <a:bodyPr/>
        <a:lstStyle/>
        <a:p>
          <a:endParaRPr lang="es-ES"/>
        </a:p>
      </dgm:t>
    </dgm:pt>
    <dgm:pt modelId="{DFBCBAEC-FB2E-44C7-944B-050AD34D6EA5}" type="sibTrans" cxnId="{76B8747D-AA2B-470B-9D19-1BC29F81DBCC}">
      <dgm:prSet/>
      <dgm:spPr/>
      <dgm:t>
        <a:bodyPr/>
        <a:lstStyle/>
        <a:p>
          <a:endParaRPr lang="es-ES"/>
        </a:p>
      </dgm:t>
    </dgm:pt>
    <dgm:pt modelId="{A360759B-F26F-4A32-AA15-3EEAE085F67E}">
      <dgm:prSet phldrT="[Texto]" phldr="0"/>
      <dgm:spPr>
        <a:solidFill>
          <a:srgbClr val="FDD7F3"/>
        </a:solidFill>
      </dgm:spPr>
      <dgm:t>
        <a:bodyPr/>
        <a:lstStyle/>
        <a:p>
          <a:r>
            <a:rPr lang="es-ES" dirty="0">
              <a:solidFill>
                <a:schemeClr val="tx1"/>
              </a:solidFill>
              <a:latin typeface="Aptos" panose="020B0004020202020204" pitchFamily="34" charset="0"/>
            </a:rPr>
            <a:t>Definitiva </a:t>
          </a:r>
        </a:p>
      </dgm:t>
    </dgm:pt>
    <dgm:pt modelId="{160A5ABE-51C8-4806-BA15-75A836E15150}" type="parTrans" cxnId="{D7D435CC-9E23-43F3-BB1E-5F30D69B615D}">
      <dgm:prSet/>
      <dgm:spPr/>
      <dgm:t>
        <a:bodyPr/>
        <a:lstStyle/>
        <a:p>
          <a:endParaRPr lang="es-ES"/>
        </a:p>
      </dgm:t>
    </dgm:pt>
    <dgm:pt modelId="{13C208DE-B02D-4635-BB58-54B5C7B4F22D}" type="sibTrans" cxnId="{D7D435CC-9E23-43F3-BB1E-5F30D69B615D}">
      <dgm:prSet/>
      <dgm:spPr/>
      <dgm:t>
        <a:bodyPr/>
        <a:lstStyle/>
        <a:p>
          <a:endParaRPr lang="es-ES"/>
        </a:p>
      </dgm:t>
    </dgm:pt>
    <dgm:pt modelId="{5EDC8195-554C-4D1A-BA05-56FB626A2656}">
      <dgm:prSet phldrT="[Texto]" phldr="0" custT="1"/>
      <dgm:spPr>
        <a:solidFill>
          <a:srgbClr val="FDD7F3"/>
        </a:solidFill>
      </dgm:spPr>
      <dgm:t>
        <a:bodyPr/>
        <a:lstStyle/>
        <a:p>
          <a:r>
            <a:rPr lang="es-ES" sz="4000" kern="1200" dirty="0">
              <a:solidFill>
                <a:prstClr val="black"/>
              </a:solidFill>
              <a:latin typeface="Aptos" panose="020B0004020202020204" pitchFamily="34" charset="0"/>
              <a:ea typeface="+mn-ea"/>
              <a:cs typeface="+mn-cs"/>
            </a:rPr>
            <a:t>Excepcional</a:t>
          </a:r>
          <a:r>
            <a:rPr lang="es-ES" sz="4000" kern="1200" dirty="0"/>
            <a:t> </a:t>
          </a:r>
        </a:p>
      </dgm:t>
    </dgm:pt>
    <dgm:pt modelId="{D279A2F8-F0AF-44E4-851A-F53B61DFAF1C}" type="parTrans" cxnId="{F96B3246-888F-4E2B-B8FE-D65A5C50AD4A}">
      <dgm:prSet/>
      <dgm:spPr/>
      <dgm:t>
        <a:bodyPr/>
        <a:lstStyle/>
        <a:p>
          <a:endParaRPr lang="es-ES"/>
        </a:p>
      </dgm:t>
    </dgm:pt>
    <dgm:pt modelId="{C193DAEB-4CDD-421C-A3B1-18FBAF99D4C1}" type="sibTrans" cxnId="{F96B3246-888F-4E2B-B8FE-D65A5C50AD4A}">
      <dgm:prSet/>
      <dgm:spPr/>
      <dgm:t>
        <a:bodyPr/>
        <a:lstStyle/>
        <a:p>
          <a:endParaRPr lang="es-ES"/>
        </a:p>
      </dgm:t>
    </dgm:pt>
    <dgm:pt modelId="{3E28178E-73BB-40BA-AA92-545BA24DBBEA}" type="pres">
      <dgm:prSet presAssocID="{38D1F609-C9F1-46B5-8AB1-2C94EBA60B7E}" presName="CompostProcess" presStyleCnt="0">
        <dgm:presLayoutVars>
          <dgm:dir/>
          <dgm:resizeHandles val="exact"/>
        </dgm:presLayoutVars>
      </dgm:prSet>
      <dgm:spPr/>
    </dgm:pt>
    <dgm:pt modelId="{5F3547E3-FECA-41B5-BBC4-D91772B1BCC6}" type="pres">
      <dgm:prSet presAssocID="{38D1F609-C9F1-46B5-8AB1-2C94EBA60B7E}" presName="arrow" presStyleLbl="bgShp" presStyleIdx="0" presStyleCnt="1"/>
      <dgm:spPr>
        <a:solidFill>
          <a:schemeClr val="tx2">
            <a:lumMod val="20000"/>
            <a:lumOff val="80000"/>
          </a:schemeClr>
        </a:solidFill>
      </dgm:spPr>
    </dgm:pt>
    <dgm:pt modelId="{999DA22C-7C49-44CB-A5F2-7E79D6043E8F}" type="pres">
      <dgm:prSet presAssocID="{38D1F609-C9F1-46B5-8AB1-2C94EBA60B7E}" presName="linearProcess" presStyleCnt="0"/>
      <dgm:spPr/>
    </dgm:pt>
    <dgm:pt modelId="{C01F5A5F-CA46-40DC-9D42-FDC00B5BAD5A}" type="pres">
      <dgm:prSet presAssocID="{0E333503-BD7C-47C7-9EE8-7BE319D321C1}" presName="textNode" presStyleLbl="node1" presStyleIdx="0" presStyleCnt="3">
        <dgm:presLayoutVars>
          <dgm:bulletEnabled val="1"/>
        </dgm:presLayoutVars>
      </dgm:prSet>
      <dgm:spPr/>
    </dgm:pt>
    <dgm:pt modelId="{B9C0A69E-67EF-46A1-92A1-CF634C79E089}" type="pres">
      <dgm:prSet presAssocID="{DFBCBAEC-FB2E-44C7-944B-050AD34D6EA5}" presName="sibTrans" presStyleCnt="0"/>
      <dgm:spPr/>
    </dgm:pt>
    <dgm:pt modelId="{18AE78CC-9E20-4205-AC3F-6A15C8C975FD}" type="pres">
      <dgm:prSet presAssocID="{A360759B-F26F-4A32-AA15-3EEAE085F67E}" presName="textNode" presStyleLbl="node1" presStyleIdx="1" presStyleCnt="3">
        <dgm:presLayoutVars>
          <dgm:bulletEnabled val="1"/>
        </dgm:presLayoutVars>
      </dgm:prSet>
      <dgm:spPr/>
    </dgm:pt>
    <dgm:pt modelId="{4DFDC1BA-E379-4605-98F8-9B2DE383BCB6}" type="pres">
      <dgm:prSet presAssocID="{13C208DE-B02D-4635-BB58-54B5C7B4F22D}" presName="sibTrans" presStyleCnt="0"/>
      <dgm:spPr/>
    </dgm:pt>
    <dgm:pt modelId="{1AFE1245-39FC-44E2-B69B-42342187FBA2}" type="pres">
      <dgm:prSet presAssocID="{5EDC8195-554C-4D1A-BA05-56FB626A2656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C495C40F-397C-412D-9A90-694AAAA4B734}" type="presOf" srcId="{A360759B-F26F-4A32-AA15-3EEAE085F67E}" destId="{18AE78CC-9E20-4205-AC3F-6A15C8C975FD}" srcOrd="0" destOrd="0" presId="urn:microsoft.com/office/officeart/2005/8/layout/hProcess9"/>
    <dgm:cxn modelId="{C451FD5C-6EFD-4BD8-93A2-42DA1C7D5199}" type="presOf" srcId="{38D1F609-C9F1-46B5-8AB1-2C94EBA60B7E}" destId="{3E28178E-73BB-40BA-AA92-545BA24DBBEA}" srcOrd="0" destOrd="0" presId="urn:microsoft.com/office/officeart/2005/8/layout/hProcess9"/>
    <dgm:cxn modelId="{F96B3246-888F-4E2B-B8FE-D65A5C50AD4A}" srcId="{38D1F609-C9F1-46B5-8AB1-2C94EBA60B7E}" destId="{5EDC8195-554C-4D1A-BA05-56FB626A2656}" srcOrd="2" destOrd="0" parTransId="{D279A2F8-F0AF-44E4-851A-F53B61DFAF1C}" sibTransId="{C193DAEB-4CDD-421C-A3B1-18FBAF99D4C1}"/>
    <dgm:cxn modelId="{76B8747D-AA2B-470B-9D19-1BC29F81DBCC}" srcId="{38D1F609-C9F1-46B5-8AB1-2C94EBA60B7E}" destId="{0E333503-BD7C-47C7-9EE8-7BE319D321C1}" srcOrd="0" destOrd="0" parTransId="{A02824D6-626E-460B-815F-8C3FEA4229AC}" sibTransId="{DFBCBAEC-FB2E-44C7-944B-050AD34D6EA5}"/>
    <dgm:cxn modelId="{42C7CFA5-0824-4D2D-8002-28099F0C5575}" type="presOf" srcId="{5EDC8195-554C-4D1A-BA05-56FB626A2656}" destId="{1AFE1245-39FC-44E2-B69B-42342187FBA2}" srcOrd="0" destOrd="0" presId="urn:microsoft.com/office/officeart/2005/8/layout/hProcess9"/>
    <dgm:cxn modelId="{0CC780B2-DF36-49C7-A511-3CF733CEAAC6}" type="presOf" srcId="{0E333503-BD7C-47C7-9EE8-7BE319D321C1}" destId="{C01F5A5F-CA46-40DC-9D42-FDC00B5BAD5A}" srcOrd="0" destOrd="0" presId="urn:microsoft.com/office/officeart/2005/8/layout/hProcess9"/>
    <dgm:cxn modelId="{D7D435CC-9E23-43F3-BB1E-5F30D69B615D}" srcId="{38D1F609-C9F1-46B5-8AB1-2C94EBA60B7E}" destId="{A360759B-F26F-4A32-AA15-3EEAE085F67E}" srcOrd="1" destOrd="0" parTransId="{160A5ABE-51C8-4806-BA15-75A836E15150}" sibTransId="{13C208DE-B02D-4635-BB58-54B5C7B4F22D}"/>
    <dgm:cxn modelId="{E7CEB0CB-8B87-4F99-9DE3-D44211185B5D}" type="presParOf" srcId="{3E28178E-73BB-40BA-AA92-545BA24DBBEA}" destId="{5F3547E3-FECA-41B5-BBC4-D91772B1BCC6}" srcOrd="0" destOrd="0" presId="urn:microsoft.com/office/officeart/2005/8/layout/hProcess9"/>
    <dgm:cxn modelId="{9A5A377F-BC21-4475-B122-497A8D1234C5}" type="presParOf" srcId="{3E28178E-73BB-40BA-AA92-545BA24DBBEA}" destId="{999DA22C-7C49-44CB-A5F2-7E79D6043E8F}" srcOrd="1" destOrd="0" presId="urn:microsoft.com/office/officeart/2005/8/layout/hProcess9"/>
    <dgm:cxn modelId="{1F8A0431-D88C-46CE-BCF2-48EE906DD102}" type="presParOf" srcId="{999DA22C-7C49-44CB-A5F2-7E79D6043E8F}" destId="{C01F5A5F-CA46-40DC-9D42-FDC00B5BAD5A}" srcOrd="0" destOrd="0" presId="urn:microsoft.com/office/officeart/2005/8/layout/hProcess9"/>
    <dgm:cxn modelId="{421D5AD4-1388-4DA3-8F16-900919E8D4CA}" type="presParOf" srcId="{999DA22C-7C49-44CB-A5F2-7E79D6043E8F}" destId="{B9C0A69E-67EF-46A1-92A1-CF634C79E089}" srcOrd="1" destOrd="0" presId="urn:microsoft.com/office/officeart/2005/8/layout/hProcess9"/>
    <dgm:cxn modelId="{DC48C007-DBB7-42B6-9CF1-1175033402F4}" type="presParOf" srcId="{999DA22C-7C49-44CB-A5F2-7E79D6043E8F}" destId="{18AE78CC-9E20-4205-AC3F-6A15C8C975FD}" srcOrd="2" destOrd="0" presId="urn:microsoft.com/office/officeart/2005/8/layout/hProcess9"/>
    <dgm:cxn modelId="{76AB6095-F3FD-46BC-9ED0-101AC9058E47}" type="presParOf" srcId="{999DA22C-7C49-44CB-A5F2-7E79D6043E8F}" destId="{4DFDC1BA-E379-4605-98F8-9B2DE383BCB6}" srcOrd="3" destOrd="0" presId="urn:microsoft.com/office/officeart/2005/8/layout/hProcess9"/>
    <dgm:cxn modelId="{BB3E74F2-0C71-4595-A4BC-CDFEAE530C5F}" type="presParOf" srcId="{999DA22C-7C49-44CB-A5F2-7E79D6043E8F}" destId="{1AFE1245-39FC-44E2-B69B-42342187FBA2}" srcOrd="4" destOrd="0" presId="urn:microsoft.com/office/officeart/2005/8/layout/hProcess9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AE1278-5DD0-4957-8239-B391705C7338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D5283DD-5E54-46F2-BA6B-F22CD95B3D22}">
      <dgm:prSet phldrT="[Texto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itchFamily="34" charset="0"/>
            <a:buNone/>
            <a:tabLst/>
            <a:defRPr/>
          </a:pPr>
          <a:r>
            <a:rPr lang="es-ES" sz="1600" b="1" dirty="0">
              <a:solidFill>
                <a:schemeClr val="tx1"/>
              </a:solidFill>
            </a:rPr>
            <a:t>1. APROBACIÓN EN PLENO	    </a:t>
          </a:r>
          <a:r>
            <a:rPr lang="es-ES" sz="1600" b="1" dirty="0">
              <a:solidFill>
                <a:schemeClr val="accent1"/>
              </a:solidFill>
            </a:rPr>
            <a:t>	</a:t>
          </a:r>
          <a:endParaRPr lang="es-ES" sz="1400" dirty="0"/>
        </a:p>
      </dgm:t>
    </dgm:pt>
    <dgm:pt modelId="{C0C8545A-E455-4CE0-8086-80E721F953C3}" type="parTrans" cxnId="{429DAC32-BBD3-44C2-848B-EDBBA4635319}">
      <dgm:prSet/>
      <dgm:spPr/>
      <dgm:t>
        <a:bodyPr/>
        <a:lstStyle/>
        <a:p>
          <a:pPr algn="l"/>
          <a:endParaRPr lang="es-ES" sz="1600"/>
        </a:p>
      </dgm:t>
    </dgm:pt>
    <dgm:pt modelId="{47123ABB-E348-424A-974B-46C9C2C380FF}" type="sibTrans" cxnId="{429DAC32-BBD3-44C2-848B-EDBBA4635319}">
      <dgm:prSet/>
      <dgm:spPr/>
      <dgm:t>
        <a:bodyPr/>
        <a:lstStyle/>
        <a:p>
          <a:pPr algn="l"/>
          <a:endParaRPr lang="es-ES" sz="1600"/>
        </a:p>
      </dgm:t>
    </dgm:pt>
    <dgm:pt modelId="{90C5F697-AF45-4A4A-86FB-DB8B464F7F25}">
      <dgm:prSet phldrT="[Texto]" custT="1"/>
      <dgm:spPr/>
      <dgm:t>
        <a:bodyPr/>
        <a:lstStyle/>
        <a:p>
          <a:pPr algn="l"/>
          <a:r>
            <a:rPr lang="es-ES" sz="1600" b="1" dirty="0">
              <a:solidFill>
                <a:schemeClr val="tx1"/>
              </a:solidFill>
            </a:rPr>
            <a:t>2. NOMBRAR COORDINADOR/A</a:t>
          </a:r>
          <a:r>
            <a:rPr lang="es-ES" sz="1600" b="1" dirty="0">
              <a:solidFill>
                <a:schemeClr val="bg1"/>
              </a:solidFill>
            </a:rPr>
            <a:t>	</a:t>
          </a:r>
          <a:endParaRPr lang="es-ES" sz="1400" dirty="0">
            <a:solidFill>
              <a:schemeClr val="bg1"/>
            </a:solidFill>
          </a:endParaRPr>
        </a:p>
      </dgm:t>
    </dgm:pt>
    <dgm:pt modelId="{186C87F4-89B4-431E-BD92-C1DF02F70917}" type="parTrans" cxnId="{8223D83C-CCF5-42EB-A11E-5B133A1A8BED}">
      <dgm:prSet/>
      <dgm:spPr/>
      <dgm:t>
        <a:bodyPr/>
        <a:lstStyle/>
        <a:p>
          <a:pPr algn="l"/>
          <a:endParaRPr lang="es-ES" sz="1600"/>
        </a:p>
      </dgm:t>
    </dgm:pt>
    <dgm:pt modelId="{DF4209EE-59AF-4E0F-BB8F-C59D1FAC9311}" type="sibTrans" cxnId="{8223D83C-CCF5-42EB-A11E-5B133A1A8BED}">
      <dgm:prSet/>
      <dgm:spPr/>
      <dgm:t>
        <a:bodyPr/>
        <a:lstStyle/>
        <a:p>
          <a:pPr algn="l"/>
          <a:endParaRPr lang="es-ES" sz="1600"/>
        </a:p>
      </dgm:t>
    </dgm:pt>
    <dgm:pt modelId="{72AE321D-4E76-46DC-AFFA-6658AE6530DD}">
      <dgm:prSet phldrT="[Texto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itchFamily="34" charset="0"/>
            <a:buNone/>
            <a:tabLst/>
            <a:defRPr/>
          </a:pPr>
          <a:r>
            <a:rPr lang="es-ES" sz="1600" b="1" dirty="0">
              <a:solidFill>
                <a:schemeClr val="tx1"/>
              </a:solidFill>
            </a:rPr>
            <a:t>4.PRESENTACIÓN PÚBLICA DE LA ADHESIÓN</a:t>
          </a:r>
          <a:endParaRPr lang="es-ES" sz="1600" dirty="0">
            <a:solidFill>
              <a:schemeClr val="tx1"/>
            </a:solidFill>
          </a:endParaRPr>
        </a:p>
      </dgm:t>
    </dgm:pt>
    <dgm:pt modelId="{01913B30-B59F-4A3C-849B-9163A0B539CC}" type="parTrans" cxnId="{E957A632-E067-4133-963E-376C3753F7D4}">
      <dgm:prSet/>
      <dgm:spPr/>
      <dgm:t>
        <a:bodyPr/>
        <a:lstStyle/>
        <a:p>
          <a:pPr algn="l"/>
          <a:endParaRPr lang="es-ES" sz="1600"/>
        </a:p>
      </dgm:t>
    </dgm:pt>
    <dgm:pt modelId="{C27CB73E-BB04-424C-9396-CAB0C1D7B173}" type="sibTrans" cxnId="{E957A632-E067-4133-963E-376C3753F7D4}">
      <dgm:prSet/>
      <dgm:spPr/>
      <dgm:t>
        <a:bodyPr/>
        <a:lstStyle/>
        <a:p>
          <a:pPr algn="l"/>
          <a:endParaRPr lang="es-ES" sz="1600"/>
        </a:p>
      </dgm:t>
    </dgm:pt>
    <dgm:pt modelId="{3D84AD63-B77C-41F1-8D3E-B61679D17A85}">
      <dgm:prSet custT="1"/>
      <dgm:spPr/>
      <dgm:t>
        <a:bodyPr/>
        <a:lstStyle/>
        <a:p>
          <a:pPr algn="l"/>
          <a:endParaRPr lang="es-ES" sz="1400"/>
        </a:p>
      </dgm:t>
    </dgm:pt>
    <dgm:pt modelId="{1376BB1B-4B53-42CC-AEFD-FEC826F80433}" type="parTrans" cxnId="{FA2365F9-6DEF-460C-8E4B-1109102DE412}">
      <dgm:prSet/>
      <dgm:spPr/>
      <dgm:t>
        <a:bodyPr/>
        <a:lstStyle/>
        <a:p>
          <a:pPr algn="l"/>
          <a:endParaRPr lang="es-ES" sz="1600"/>
        </a:p>
      </dgm:t>
    </dgm:pt>
    <dgm:pt modelId="{4A002FBF-873C-4EE5-967B-14ABC5F5C2EC}" type="sibTrans" cxnId="{FA2365F9-6DEF-460C-8E4B-1109102DE412}">
      <dgm:prSet/>
      <dgm:spPr/>
      <dgm:t>
        <a:bodyPr/>
        <a:lstStyle/>
        <a:p>
          <a:pPr algn="l"/>
          <a:endParaRPr lang="es-ES" sz="1600"/>
        </a:p>
      </dgm:t>
    </dgm:pt>
    <dgm:pt modelId="{956D5E90-97CD-4CA5-91E8-40335F1E8F9C}" type="pres">
      <dgm:prSet presAssocID="{85AE1278-5DD0-4957-8239-B391705C7338}" presName="rootnode" presStyleCnt="0">
        <dgm:presLayoutVars>
          <dgm:chMax/>
          <dgm:chPref/>
          <dgm:dir/>
          <dgm:animLvl val="lvl"/>
        </dgm:presLayoutVars>
      </dgm:prSet>
      <dgm:spPr/>
    </dgm:pt>
    <dgm:pt modelId="{F1C22ED7-64CB-4B5E-9C4C-3EB2BF3727F5}" type="pres">
      <dgm:prSet presAssocID="{0D5283DD-5E54-46F2-BA6B-F22CD95B3D22}" presName="composite" presStyleCnt="0"/>
      <dgm:spPr/>
    </dgm:pt>
    <dgm:pt modelId="{1B15D348-922A-482E-AB20-00ED4C38532E}" type="pres">
      <dgm:prSet presAssocID="{0D5283DD-5E54-46F2-BA6B-F22CD95B3D22}" presName="LShape" presStyleLbl="alignNode1" presStyleIdx="0" presStyleCnt="7" custLinFactNeighborY="-8570"/>
      <dgm:spPr/>
    </dgm:pt>
    <dgm:pt modelId="{77AD9818-35F9-4982-938B-3788DD72E489}" type="pres">
      <dgm:prSet presAssocID="{0D5283DD-5E54-46F2-BA6B-F22CD95B3D22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C362F249-CB67-492F-8DC1-D22644234634}" type="pres">
      <dgm:prSet presAssocID="{0D5283DD-5E54-46F2-BA6B-F22CD95B3D22}" presName="Triangle" presStyleLbl="alignNode1" presStyleIdx="1" presStyleCnt="7" custLinFactNeighborY="-20467"/>
      <dgm:spPr/>
    </dgm:pt>
    <dgm:pt modelId="{F5D458E6-A39E-4AD2-AC8D-97EC188C0F10}" type="pres">
      <dgm:prSet presAssocID="{47123ABB-E348-424A-974B-46C9C2C380FF}" presName="sibTrans" presStyleCnt="0"/>
      <dgm:spPr/>
    </dgm:pt>
    <dgm:pt modelId="{17FBFD84-CCCA-4314-A852-9700BC9E82B2}" type="pres">
      <dgm:prSet presAssocID="{47123ABB-E348-424A-974B-46C9C2C380FF}" presName="space" presStyleCnt="0"/>
      <dgm:spPr/>
    </dgm:pt>
    <dgm:pt modelId="{E29D045D-6890-4E1F-BBD2-D2035A30256A}" type="pres">
      <dgm:prSet presAssocID="{90C5F697-AF45-4A4A-86FB-DB8B464F7F25}" presName="composite" presStyleCnt="0"/>
      <dgm:spPr/>
    </dgm:pt>
    <dgm:pt modelId="{F1C90190-C7F8-4CF9-87AE-464046454B68}" type="pres">
      <dgm:prSet presAssocID="{90C5F697-AF45-4A4A-86FB-DB8B464F7F25}" presName="LShape" presStyleLbl="alignNode1" presStyleIdx="2" presStyleCnt="7"/>
      <dgm:spPr/>
    </dgm:pt>
    <dgm:pt modelId="{7D9E7310-5AA8-4298-AD65-15498AE990EE}" type="pres">
      <dgm:prSet presAssocID="{90C5F697-AF45-4A4A-86FB-DB8B464F7F25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BCC30A54-8285-49B9-A327-FD2C0BAF9096}" type="pres">
      <dgm:prSet presAssocID="{90C5F697-AF45-4A4A-86FB-DB8B464F7F25}" presName="Triangle" presStyleLbl="alignNode1" presStyleIdx="3" presStyleCnt="7" custLinFactNeighborY="19111"/>
      <dgm:spPr/>
    </dgm:pt>
    <dgm:pt modelId="{3E2B2C79-18F0-4251-A630-AC1FCAFF210F}" type="pres">
      <dgm:prSet presAssocID="{DF4209EE-59AF-4E0F-BB8F-C59D1FAC9311}" presName="sibTrans" presStyleCnt="0"/>
      <dgm:spPr/>
    </dgm:pt>
    <dgm:pt modelId="{74F5C8BF-F0BD-40A9-B485-15B308E02221}" type="pres">
      <dgm:prSet presAssocID="{DF4209EE-59AF-4E0F-BB8F-C59D1FAC9311}" presName="space" presStyleCnt="0"/>
      <dgm:spPr/>
    </dgm:pt>
    <dgm:pt modelId="{9BD208FC-9EB5-4C8A-A174-52AFBBE49E9E}" type="pres">
      <dgm:prSet presAssocID="{3D84AD63-B77C-41F1-8D3E-B61679D17A85}" presName="composite" presStyleCnt="0"/>
      <dgm:spPr/>
    </dgm:pt>
    <dgm:pt modelId="{A7A8DC20-E687-4A3A-B11F-0383099EDA50}" type="pres">
      <dgm:prSet presAssocID="{3D84AD63-B77C-41F1-8D3E-B61679D17A85}" presName="LShape" presStyleLbl="alignNode1" presStyleIdx="4" presStyleCnt="7"/>
      <dgm:spPr/>
    </dgm:pt>
    <dgm:pt modelId="{32B1C3F0-C1C5-4456-A974-C712107FD2E2}" type="pres">
      <dgm:prSet presAssocID="{3D84AD63-B77C-41F1-8D3E-B61679D17A85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45874F88-D240-4DB5-A308-A4DF3AB072F2}" type="pres">
      <dgm:prSet presAssocID="{3D84AD63-B77C-41F1-8D3E-B61679D17A85}" presName="Triangle" presStyleLbl="alignNode1" presStyleIdx="5" presStyleCnt="7"/>
      <dgm:spPr/>
    </dgm:pt>
    <dgm:pt modelId="{5DC6954A-8970-4A83-8BFD-E3357CECF214}" type="pres">
      <dgm:prSet presAssocID="{4A002FBF-873C-4EE5-967B-14ABC5F5C2EC}" presName="sibTrans" presStyleCnt="0"/>
      <dgm:spPr/>
    </dgm:pt>
    <dgm:pt modelId="{F55178B7-AC9E-4F2B-A5CC-6F19E1A73DD1}" type="pres">
      <dgm:prSet presAssocID="{4A002FBF-873C-4EE5-967B-14ABC5F5C2EC}" presName="space" presStyleCnt="0"/>
      <dgm:spPr/>
    </dgm:pt>
    <dgm:pt modelId="{0D1F7214-2E25-42F4-BA50-A49E70FA3712}" type="pres">
      <dgm:prSet presAssocID="{72AE321D-4E76-46DC-AFFA-6658AE6530DD}" presName="composite" presStyleCnt="0"/>
      <dgm:spPr/>
    </dgm:pt>
    <dgm:pt modelId="{96D90A24-9C25-437B-A404-3A3F8A06E65B}" type="pres">
      <dgm:prSet presAssocID="{72AE321D-4E76-46DC-AFFA-6658AE6530DD}" presName="LShape" presStyleLbl="alignNode1" presStyleIdx="6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5638DED-CCBD-40C9-968C-10B8F06CE375}" type="pres">
      <dgm:prSet presAssocID="{72AE321D-4E76-46DC-AFFA-6658AE6530DD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957A632-E067-4133-963E-376C3753F7D4}" srcId="{85AE1278-5DD0-4957-8239-B391705C7338}" destId="{72AE321D-4E76-46DC-AFFA-6658AE6530DD}" srcOrd="3" destOrd="0" parTransId="{01913B30-B59F-4A3C-849B-9163A0B539CC}" sibTransId="{C27CB73E-BB04-424C-9396-CAB0C1D7B173}"/>
    <dgm:cxn modelId="{429DAC32-BBD3-44C2-848B-EDBBA4635319}" srcId="{85AE1278-5DD0-4957-8239-B391705C7338}" destId="{0D5283DD-5E54-46F2-BA6B-F22CD95B3D22}" srcOrd="0" destOrd="0" parTransId="{C0C8545A-E455-4CE0-8086-80E721F953C3}" sibTransId="{47123ABB-E348-424A-974B-46C9C2C380FF}"/>
    <dgm:cxn modelId="{8223D83C-CCF5-42EB-A11E-5B133A1A8BED}" srcId="{85AE1278-5DD0-4957-8239-B391705C7338}" destId="{90C5F697-AF45-4A4A-86FB-DB8B464F7F25}" srcOrd="1" destOrd="0" parTransId="{186C87F4-89B4-431E-BD92-C1DF02F70917}" sibTransId="{DF4209EE-59AF-4E0F-BB8F-C59D1FAC9311}"/>
    <dgm:cxn modelId="{14B7E63F-01AD-4657-9273-A404E8B9F1FE}" type="presOf" srcId="{85AE1278-5DD0-4957-8239-B391705C7338}" destId="{956D5E90-97CD-4CA5-91E8-40335F1E8F9C}" srcOrd="0" destOrd="0" presId="urn:microsoft.com/office/officeart/2009/3/layout/StepUpProcess"/>
    <dgm:cxn modelId="{15DB4860-EDFE-40E3-AC2E-CDF1109B6EEE}" type="presOf" srcId="{72AE321D-4E76-46DC-AFFA-6658AE6530DD}" destId="{65638DED-CCBD-40C9-968C-10B8F06CE375}" srcOrd="0" destOrd="0" presId="urn:microsoft.com/office/officeart/2009/3/layout/StepUpProcess"/>
    <dgm:cxn modelId="{44BE78B8-485D-4CAD-8962-CB2060D7D8A6}" type="presOf" srcId="{0D5283DD-5E54-46F2-BA6B-F22CD95B3D22}" destId="{77AD9818-35F9-4982-938B-3788DD72E489}" srcOrd="0" destOrd="0" presId="urn:microsoft.com/office/officeart/2009/3/layout/StepUpProcess"/>
    <dgm:cxn modelId="{121DBCCC-5A04-4AED-BAAB-9EED5906C1F5}" type="presOf" srcId="{3D84AD63-B77C-41F1-8D3E-B61679D17A85}" destId="{32B1C3F0-C1C5-4456-A974-C712107FD2E2}" srcOrd="0" destOrd="0" presId="urn:microsoft.com/office/officeart/2009/3/layout/StepUpProcess"/>
    <dgm:cxn modelId="{447BABD5-7712-4D9E-87E6-A971006FC547}" type="presOf" srcId="{90C5F697-AF45-4A4A-86FB-DB8B464F7F25}" destId="{7D9E7310-5AA8-4298-AD65-15498AE990EE}" srcOrd="0" destOrd="0" presId="urn:microsoft.com/office/officeart/2009/3/layout/StepUpProcess"/>
    <dgm:cxn modelId="{FA2365F9-6DEF-460C-8E4B-1109102DE412}" srcId="{85AE1278-5DD0-4957-8239-B391705C7338}" destId="{3D84AD63-B77C-41F1-8D3E-B61679D17A85}" srcOrd="2" destOrd="0" parTransId="{1376BB1B-4B53-42CC-AEFD-FEC826F80433}" sibTransId="{4A002FBF-873C-4EE5-967B-14ABC5F5C2EC}"/>
    <dgm:cxn modelId="{2878709B-9B80-4E25-9591-CB941015B3FC}" type="presParOf" srcId="{956D5E90-97CD-4CA5-91E8-40335F1E8F9C}" destId="{F1C22ED7-64CB-4B5E-9C4C-3EB2BF3727F5}" srcOrd="0" destOrd="0" presId="urn:microsoft.com/office/officeart/2009/3/layout/StepUpProcess"/>
    <dgm:cxn modelId="{6EF32A63-1BD8-4E48-8348-972A9A5DFE62}" type="presParOf" srcId="{F1C22ED7-64CB-4B5E-9C4C-3EB2BF3727F5}" destId="{1B15D348-922A-482E-AB20-00ED4C38532E}" srcOrd="0" destOrd="0" presId="urn:microsoft.com/office/officeart/2009/3/layout/StepUpProcess"/>
    <dgm:cxn modelId="{07279867-BA93-4D61-AA92-485C5E426EAD}" type="presParOf" srcId="{F1C22ED7-64CB-4B5E-9C4C-3EB2BF3727F5}" destId="{77AD9818-35F9-4982-938B-3788DD72E489}" srcOrd="1" destOrd="0" presId="urn:microsoft.com/office/officeart/2009/3/layout/StepUpProcess"/>
    <dgm:cxn modelId="{568B8BA5-7286-4D8D-A7EA-842BEA367621}" type="presParOf" srcId="{F1C22ED7-64CB-4B5E-9C4C-3EB2BF3727F5}" destId="{C362F249-CB67-492F-8DC1-D22644234634}" srcOrd="2" destOrd="0" presId="urn:microsoft.com/office/officeart/2009/3/layout/StepUpProcess"/>
    <dgm:cxn modelId="{57DBBE58-653A-47C0-AFFF-9860867EB6B5}" type="presParOf" srcId="{956D5E90-97CD-4CA5-91E8-40335F1E8F9C}" destId="{F5D458E6-A39E-4AD2-AC8D-97EC188C0F10}" srcOrd="1" destOrd="0" presId="urn:microsoft.com/office/officeart/2009/3/layout/StepUpProcess"/>
    <dgm:cxn modelId="{8B6693F4-CCD0-4C79-95FC-1F44DAB6E726}" type="presParOf" srcId="{F5D458E6-A39E-4AD2-AC8D-97EC188C0F10}" destId="{17FBFD84-CCCA-4314-A852-9700BC9E82B2}" srcOrd="0" destOrd="0" presId="urn:microsoft.com/office/officeart/2009/3/layout/StepUpProcess"/>
    <dgm:cxn modelId="{A4EDB370-A83E-4C38-A15A-3E912CD1D6DE}" type="presParOf" srcId="{956D5E90-97CD-4CA5-91E8-40335F1E8F9C}" destId="{E29D045D-6890-4E1F-BBD2-D2035A30256A}" srcOrd="2" destOrd="0" presId="urn:microsoft.com/office/officeart/2009/3/layout/StepUpProcess"/>
    <dgm:cxn modelId="{8EC922D0-E12B-46E4-BD2A-8C9B90FCF9DF}" type="presParOf" srcId="{E29D045D-6890-4E1F-BBD2-D2035A30256A}" destId="{F1C90190-C7F8-4CF9-87AE-464046454B68}" srcOrd="0" destOrd="0" presId="urn:microsoft.com/office/officeart/2009/3/layout/StepUpProcess"/>
    <dgm:cxn modelId="{03EFEE8E-5C06-4E46-BA6F-5BFB33E8C637}" type="presParOf" srcId="{E29D045D-6890-4E1F-BBD2-D2035A30256A}" destId="{7D9E7310-5AA8-4298-AD65-15498AE990EE}" srcOrd="1" destOrd="0" presId="urn:microsoft.com/office/officeart/2009/3/layout/StepUpProcess"/>
    <dgm:cxn modelId="{16515364-CC4D-4C57-894A-6EA84785058D}" type="presParOf" srcId="{E29D045D-6890-4E1F-BBD2-D2035A30256A}" destId="{BCC30A54-8285-49B9-A327-FD2C0BAF9096}" srcOrd="2" destOrd="0" presId="urn:microsoft.com/office/officeart/2009/3/layout/StepUpProcess"/>
    <dgm:cxn modelId="{AD5D7811-439D-4A6D-BAA8-3A8870908D79}" type="presParOf" srcId="{956D5E90-97CD-4CA5-91E8-40335F1E8F9C}" destId="{3E2B2C79-18F0-4251-A630-AC1FCAFF210F}" srcOrd="3" destOrd="0" presId="urn:microsoft.com/office/officeart/2009/3/layout/StepUpProcess"/>
    <dgm:cxn modelId="{47D93A1C-BEF8-4A6D-9C09-394E618CEB00}" type="presParOf" srcId="{3E2B2C79-18F0-4251-A630-AC1FCAFF210F}" destId="{74F5C8BF-F0BD-40A9-B485-15B308E02221}" srcOrd="0" destOrd="0" presId="urn:microsoft.com/office/officeart/2009/3/layout/StepUpProcess"/>
    <dgm:cxn modelId="{5491277A-8836-4506-8065-4B4DFEA0F43D}" type="presParOf" srcId="{956D5E90-97CD-4CA5-91E8-40335F1E8F9C}" destId="{9BD208FC-9EB5-4C8A-A174-52AFBBE49E9E}" srcOrd="4" destOrd="0" presId="urn:microsoft.com/office/officeart/2009/3/layout/StepUpProcess"/>
    <dgm:cxn modelId="{534446A7-DD76-4FEC-867F-2F285F637AE6}" type="presParOf" srcId="{9BD208FC-9EB5-4C8A-A174-52AFBBE49E9E}" destId="{A7A8DC20-E687-4A3A-B11F-0383099EDA50}" srcOrd="0" destOrd="0" presId="urn:microsoft.com/office/officeart/2009/3/layout/StepUpProcess"/>
    <dgm:cxn modelId="{15C39601-94DC-483A-8A53-79B53FF6EF66}" type="presParOf" srcId="{9BD208FC-9EB5-4C8A-A174-52AFBBE49E9E}" destId="{32B1C3F0-C1C5-4456-A974-C712107FD2E2}" srcOrd="1" destOrd="0" presId="urn:microsoft.com/office/officeart/2009/3/layout/StepUpProcess"/>
    <dgm:cxn modelId="{93E1E144-42A1-4D51-AF5C-4050DABE3F06}" type="presParOf" srcId="{9BD208FC-9EB5-4C8A-A174-52AFBBE49E9E}" destId="{45874F88-D240-4DB5-A308-A4DF3AB072F2}" srcOrd="2" destOrd="0" presId="urn:microsoft.com/office/officeart/2009/3/layout/StepUpProcess"/>
    <dgm:cxn modelId="{1D38D4D2-901C-47E6-9E6D-B7386A1139FA}" type="presParOf" srcId="{956D5E90-97CD-4CA5-91E8-40335F1E8F9C}" destId="{5DC6954A-8970-4A83-8BFD-E3357CECF214}" srcOrd="5" destOrd="0" presId="urn:microsoft.com/office/officeart/2009/3/layout/StepUpProcess"/>
    <dgm:cxn modelId="{7DAF2824-7966-4D19-B230-3F620F1401A6}" type="presParOf" srcId="{5DC6954A-8970-4A83-8BFD-E3357CECF214}" destId="{F55178B7-AC9E-4F2B-A5CC-6F19E1A73DD1}" srcOrd="0" destOrd="0" presId="urn:microsoft.com/office/officeart/2009/3/layout/StepUpProcess"/>
    <dgm:cxn modelId="{43DB0C71-DD70-4AEB-BFDD-D30C0F2B7D48}" type="presParOf" srcId="{956D5E90-97CD-4CA5-91E8-40335F1E8F9C}" destId="{0D1F7214-2E25-42F4-BA50-A49E70FA3712}" srcOrd="6" destOrd="0" presId="urn:microsoft.com/office/officeart/2009/3/layout/StepUpProcess"/>
    <dgm:cxn modelId="{43C1521C-CF8F-4C95-89F5-EDCA348F0ADF}" type="presParOf" srcId="{0D1F7214-2E25-42F4-BA50-A49E70FA3712}" destId="{96D90A24-9C25-437B-A404-3A3F8A06E65B}" srcOrd="0" destOrd="0" presId="urn:microsoft.com/office/officeart/2009/3/layout/StepUpProcess"/>
    <dgm:cxn modelId="{76AB6D96-1B81-46BA-A91F-0AAC90E35C16}" type="presParOf" srcId="{0D1F7214-2E25-42F4-BA50-A49E70FA3712}" destId="{65638DED-CCBD-40C9-968C-10B8F06CE37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3547E3-FECA-41B5-BBC4-D91772B1BCC6}">
      <dsp:nvSpPr>
        <dsp:cNvPr id="0" name=""/>
        <dsp:cNvSpPr/>
      </dsp:nvSpPr>
      <dsp:spPr>
        <a:xfrm>
          <a:off x="824145" y="0"/>
          <a:ext cx="9340318" cy="2956560"/>
        </a:xfrm>
        <a:prstGeom prst="rightArrow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1F5A5F-CA46-40DC-9D42-FDC00B5BAD5A}">
      <dsp:nvSpPr>
        <dsp:cNvPr id="0" name=""/>
        <dsp:cNvSpPr/>
      </dsp:nvSpPr>
      <dsp:spPr>
        <a:xfrm>
          <a:off x="5298" y="886968"/>
          <a:ext cx="3396784" cy="1182624"/>
        </a:xfrm>
        <a:prstGeom prst="roundRect">
          <a:avLst/>
        </a:prstGeom>
        <a:solidFill>
          <a:srgbClr val="FDD7F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800" kern="1200" dirty="0">
              <a:solidFill>
                <a:schemeClr val="tx1"/>
              </a:solidFill>
              <a:latin typeface="Aptos" panose="020B0004020202020204" pitchFamily="34" charset="0"/>
            </a:rPr>
            <a:t>Provisional </a:t>
          </a:r>
        </a:p>
      </dsp:txBody>
      <dsp:txXfrm>
        <a:off x="63029" y="944699"/>
        <a:ext cx="3281322" cy="1067162"/>
      </dsp:txXfrm>
    </dsp:sp>
    <dsp:sp modelId="{18AE78CC-9E20-4205-AC3F-6A15C8C975FD}">
      <dsp:nvSpPr>
        <dsp:cNvPr id="0" name=""/>
        <dsp:cNvSpPr/>
      </dsp:nvSpPr>
      <dsp:spPr>
        <a:xfrm>
          <a:off x="3795912" y="886968"/>
          <a:ext cx="3396784" cy="1182624"/>
        </a:xfrm>
        <a:prstGeom prst="roundRect">
          <a:avLst/>
        </a:prstGeom>
        <a:solidFill>
          <a:srgbClr val="FDD7F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800" kern="1200" dirty="0">
              <a:solidFill>
                <a:schemeClr val="tx1"/>
              </a:solidFill>
              <a:latin typeface="Aptos" panose="020B0004020202020204" pitchFamily="34" charset="0"/>
            </a:rPr>
            <a:t>Definitiva </a:t>
          </a:r>
        </a:p>
      </dsp:txBody>
      <dsp:txXfrm>
        <a:off x="3853643" y="944699"/>
        <a:ext cx="3281322" cy="1067162"/>
      </dsp:txXfrm>
    </dsp:sp>
    <dsp:sp modelId="{1AFE1245-39FC-44E2-B69B-42342187FBA2}">
      <dsp:nvSpPr>
        <dsp:cNvPr id="0" name=""/>
        <dsp:cNvSpPr/>
      </dsp:nvSpPr>
      <dsp:spPr>
        <a:xfrm>
          <a:off x="7586527" y="886968"/>
          <a:ext cx="3396784" cy="1182624"/>
        </a:xfrm>
        <a:prstGeom prst="roundRect">
          <a:avLst/>
        </a:prstGeom>
        <a:solidFill>
          <a:srgbClr val="FDD7F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kern="1200" dirty="0">
              <a:solidFill>
                <a:prstClr val="black"/>
              </a:solidFill>
              <a:latin typeface="Aptos" panose="020B0004020202020204" pitchFamily="34" charset="0"/>
              <a:ea typeface="+mn-ea"/>
              <a:cs typeface="+mn-cs"/>
            </a:rPr>
            <a:t>Excepcional</a:t>
          </a:r>
          <a:r>
            <a:rPr lang="es-ES" sz="4000" kern="1200" dirty="0"/>
            <a:t> </a:t>
          </a:r>
        </a:p>
      </dsp:txBody>
      <dsp:txXfrm>
        <a:off x="7644258" y="944699"/>
        <a:ext cx="3281322" cy="10671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5D348-922A-482E-AB20-00ED4C38532E}">
      <dsp:nvSpPr>
        <dsp:cNvPr id="0" name=""/>
        <dsp:cNvSpPr/>
      </dsp:nvSpPr>
      <dsp:spPr>
        <a:xfrm rot="5400000">
          <a:off x="407581" y="1455364"/>
          <a:ext cx="1211232" cy="201546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AD9818-35F9-4982-938B-3788DD72E489}">
      <dsp:nvSpPr>
        <dsp:cNvPr id="0" name=""/>
        <dsp:cNvSpPr/>
      </dsp:nvSpPr>
      <dsp:spPr>
        <a:xfrm>
          <a:off x="205396" y="2161356"/>
          <a:ext cx="1819571" cy="1594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itchFamily="34" charset="0"/>
            <a:buNone/>
            <a:tabLst/>
            <a:defRPr/>
          </a:pPr>
          <a:r>
            <a:rPr lang="es-ES" sz="1600" b="1" kern="1200" dirty="0">
              <a:solidFill>
                <a:schemeClr val="tx1"/>
              </a:solidFill>
            </a:rPr>
            <a:t>1. APROBACIÓN EN PLENO	    </a:t>
          </a:r>
          <a:r>
            <a:rPr lang="es-ES" sz="1600" b="1" kern="1200" dirty="0">
              <a:solidFill>
                <a:schemeClr val="accent1"/>
              </a:solidFill>
            </a:rPr>
            <a:t>	</a:t>
          </a:r>
          <a:endParaRPr lang="es-ES" sz="1400" kern="1200" dirty="0"/>
        </a:p>
      </dsp:txBody>
      <dsp:txXfrm>
        <a:off x="205396" y="2161356"/>
        <a:ext cx="1819571" cy="1594961"/>
      </dsp:txXfrm>
    </dsp:sp>
    <dsp:sp modelId="{C362F249-CB67-492F-8DC1-D22644234634}">
      <dsp:nvSpPr>
        <dsp:cNvPr id="0" name=""/>
        <dsp:cNvSpPr/>
      </dsp:nvSpPr>
      <dsp:spPr>
        <a:xfrm>
          <a:off x="1681653" y="1340519"/>
          <a:ext cx="343315" cy="34331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C90190-C7F8-4CF9-87AE-464046454B68}">
      <dsp:nvSpPr>
        <dsp:cNvPr id="0" name=""/>
        <dsp:cNvSpPr/>
      </dsp:nvSpPr>
      <dsp:spPr>
        <a:xfrm rot="5400000">
          <a:off x="2635092" y="1007966"/>
          <a:ext cx="1211232" cy="201546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9E7310-5AA8-4298-AD65-15498AE990EE}">
      <dsp:nvSpPr>
        <dsp:cNvPr id="0" name=""/>
        <dsp:cNvSpPr/>
      </dsp:nvSpPr>
      <dsp:spPr>
        <a:xfrm>
          <a:off x="2432907" y="1610156"/>
          <a:ext cx="1819571" cy="1594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tx1"/>
              </a:solidFill>
            </a:rPr>
            <a:t>2. NOMBRAR COORDINADOR/A</a:t>
          </a:r>
          <a:r>
            <a:rPr lang="es-ES" sz="1600" b="1" kern="1200" dirty="0">
              <a:solidFill>
                <a:schemeClr val="bg1"/>
              </a:solidFill>
            </a:rPr>
            <a:t>	</a:t>
          </a:r>
          <a:endParaRPr lang="es-ES" sz="1400" kern="1200" dirty="0">
            <a:solidFill>
              <a:schemeClr val="bg1"/>
            </a:solidFill>
          </a:endParaRPr>
        </a:p>
      </dsp:txBody>
      <dsp:txXfrm>
        <a:off x="2432907" y="1610156"/>
        <a:ext cx="1819571" cy="1594961"/>
      </dsp:txXfrm>
    </dsp:sp>
    <dsp:sp modelId="{BCC30A54-8285-49B9-A327-FD2C0BAF9096}">
      <dsp:nvSpPr>
        <dsp:cNvPr id="0" name=""/>
        <dsp:cNvSpPr/>
      </dsp:nvSpPr>
      <dsp:spPr>
        <a:xfrm>
          <a:off x="3909164" y="925197"/>
          <a:ext cx="343315" cy="34331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A8DC20-E687-4A3A-B11F-0383099EDA50}">
      <dsp:nvSpPr>
        <dsp:cNvPr id="0" name=""/>
        <dsp:cNvSpPr/>
      </dsp:nvSpPr>
      <dsp:spPr>
        <a:xfrm rot="5400000">
          <a:off x="4862603" y="456767"/>
          <a:ext cx="1211232" cy="201546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B1C3F0-C1C5-4456-A974-C712107FD2E2}">
      <dsp:nvSpPr>
        <dsp:cNvPr id="0" name=""/>
        <dsp:cNvSpPr/>
      </dsp:nvSpPr>
      <dsp:spPr>
        <a:xfrm>
          <a:off x="4660419" y="1058956"/>
          <a:ext cx="1819571" cy="1594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/>
        </a:p>
      </dsp:txBody>
      <dsp:txXfrm>
        <a:off x="4660419" y="1058956"/>
        <a:ext cx="1819571" cy="1594961"/>
      </dsp:txXfrm>
    </dsp:sp>
    <dsp:sp modelId="{45874F88-D240-4DB5-A308-A4DF3AB072F2}">
      <dsp:nvSpPr>
        <dsp:cNvPr id="0" name=""/>
        <dsp:cNvSpPr/>
      </dsp:nvSpPr>
      <dsp:spPr>
        <a:xfrm>
          <a:off x="6136675" y="308386"/>
          <a:ext cx="343315" cy="34331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D90A24-9C25-437B-A404-3A3F8A06E65B}">
      <dsp:nvSpPr>
        <dsp:cNvPr id="0" name=""/>
        <dsp:cNvSpPr/>
      </dsp:nvSpPr>
      <dsp:spPr>
        <a:xfrm rot="5400000">
          <a:off x="7090115" y="-94432"/>
          <a:ext cx="1211232" cy="2015463"/>
        </a:xfrm>
        <a:prstGeom prst="corner">
          <a:avLst>
            <a:gd name="adj1" fmla="val 16120"/>
            <a:gd name="adj2" fmla="val 1611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638DED-CCBD-40C9-968C-10B8F06CE375}">
      <dsp:nvSpPr>
        <dsp:cNvPr id="0" name=""/>
        <dsp:cNvSpPr/>
      </dsp:nvSpPr>
      <dsp:spPr>
        <a:xfrm>
          <a:off x="6887930" y="507756"/>
          <a:ext cx="1819571" cy="1594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itchFamily="34" charset="0"/>
            <a:buNone/>
            <a:tabLst/>
            <a:defRPr/>
          </a:pPr>
          <a:r>
            <a:rPr lang="es-ES" sz="1600" b="1" kern="1200" dirty="0">
              <a:solidFill>
                <a:schemeClr val="tx1"/>
              </a:solidFill>
            </a:rPr>
            <a:t>4.PRESENTACIÓN PÚBLICA DE LA ADHESIÓN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6887930" y="507756"/>
        <a:ext cx="1819571" cy="1594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356F9-6C26-4A93-B53F-92EF46E682C3}" type="datetimeFigureOut">
              <a:rPr lang="es-ES" smtClean="0"/>
              <a:t>11/06/2026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737AE-143F-46DE-B7FC-1FCA983E24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6415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74E41-46DF-4153-8A0E-540D074F2E6A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9191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737AE-143F-46DE-B7FC-1FCA983E24F7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2119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737AE-143F-46DE-B7FC-1FCA983E24F7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22963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B7F8A-C963-B52F-EEDC-28A3015B5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9236BD0-482D-F343-A847-5B0D646315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94F7D89-4C93-18DC-F2CD-F72BF78E94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DA18458-2D75-649F-BBFB-50D963EC26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737AE-143F-46DE-B7FC-1FCA983E24F7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22050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82FDB-0E54-0035-EC94-7097676EA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DE7D043-1F45-C79A-7C5C-DB5E778572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4811AED-48CB-410A-6CC0-74DBC38098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D85B1FF-2E78-0EC6-873B-5FD16F3442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737AE-143F-46DE-B7FC-1FCA983E24F7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6518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DFC20A-04EA-BD4C-B755-00F8AD4C3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9C2F4D7-D95A-FCEB-4F93-89B5A35137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652AB52-16C8-1FD0-C3E2-E6477267BB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4E03A8B-476D-C17C-B102-C7F2302666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737AE-143F-46DE-B7FC-1FCA983E24F7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97806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A53A8-BCD4-3122-4759-A359864DA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2C75FAE-C53C-7B91-7E0F-6771C04FA8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8FAE4B5-3671-C5B2-CF09-83C09A35BE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1B0F2F4-D2C8-4AC2-BC7A-CACF740251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737AE-143F-46DE-B7FC-1FCA983E24F7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508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737AE-143F-46DE-B7FC-1FCA983E24F7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37372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3186A-1AAE-9944-495A-C8ADCEA7C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A4BAB4B-223B-B486-EEEA-92B0BD91A7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CE1354D-930B-7E4C-6137-DB6F92C07F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CB5A246-826A-8FE8-0B4C-7D2688ED7C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737AE-143F-46DE-B7FC-1FCA983E24F7}" type="slidenum">
              <a:rPr lang="es-ES" smtClean="0"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26587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737AE-143F-46DE-B7FC-1FCA983E24F7}" type="slidenum">
              <a:rPr lang="es-ES" smtClean="0"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9476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Se plantea una adhesión</a:t>
            </a:r>
            <a:r>
              <a:rPr lang="es-ES" baseline="0" dirty="0"/>
              <a:t> voluntaria de los municipios como forma de dar un marco de compromiso institucional a la implementación. Se considera un elemento clave porque:</a:t>
            </a:r>
          </a:p>
          <a:p>
            <a:pPr marL="228600" indent="-228600">
              <a:buAutoNum type="alphaLcParenR"/>
            </a:pPr>
            <a:r>
              <a:rPr lang="es-ES" baseline="0" dirty="0"/>
              <a:t>Da estabilidad a las acciones que se desarrollan en este contexto</a:t>
            </a:r>
          </a:p>
          <a:p>
            <a:pPr marL="228600" indent="-228600">
              <a:buAutoNum type="alphaLcParenR"/>
            </a:pPr>
            <a:r>
              <a:rPr lang="es-ES" baseline="0" dirty="0"/>
              <a:t>Da visibilidad del proyecto a nivel de todo el ayuntamiento de cara a la población. </a:t>
            </a:r>
          </a:p>
          <a:p>
            <a:pPr marL="0" indent="0">
              <a:buNone/>
            </a:pPr>
            <a:endParaRPr lang="es-ES" baseline="0" dirty="0"/>
          </a:p>
          <a:p>
            <a:pPr marL="0" indent="0">
              <a:buNone/>
            </a:pPr>
            <a:r>
              <a:rPr lang="es-ES" baseline="0" dirty="0"/>
              <a:t>Se considera que un municipio está adherido cuando ha cumplido estos cuatro requisitos:</a:t>
            </a:r>
          </a:p>
          <a:p>
            <a:pPr marL="171450" indent="-171450">
              <a:buFontTx/>
              <a:buChar char="-"/>
            </a:pPr>
            <a:r>
              <a:rPr lang="es-ES" baseline="0" dirty="0"/>
              <a:t>Aprobación de la adhesión a la estrategia por parte del Pleno del Ayuntamiento u órgano competente</a:t>
            </a:r>
          </a:p>
          <a:p>
            <a:pPr marL="171450" indent="-171450">
              <a:buFontTx/>
              <a:buChar char="-"/>
            </a:pPr>
            <a:r>
              <a:rPr lang="es-ES" baseline="0" dirty="0"/>
              <a:t>Nombramiento de un coordinador/a de la implementación que realizará una capacitación online</a:t>
            </a:r>
          </a:p>
          <a:p>
            <a:pPr marL="171450" indent="-171450">
              <a:buFontTx/>
              <a:buChar char="-"/>
            </a:pPr>
            <a:r>
              <a:rPr lang="es-ES" baseline="0" dirty="0"/>
              <a:t>Establecer un cronograma para la realización de las acciones, especialmente las dos acciones priorizadas</a:t>
            </a:r>
          </a:p>
          <a:p>
            <a:pPr marL="171450" indent="-171450">
              <a:buFontTx/>
              <a:buChar char="-"/>
            </a:pPr>
            <a:r>
              <a:rPr lang="es-ES" baseline="0" dirty="0"/>
              <a:t>Presentación y anuncio público de la adhesión</a:t>
            </a:r>
          </a:p>
          <a:p>
            <a:pPr marL="171450" indent="-171450">
              <a:buFontTx/>
              <a:buChar char="-"/>
            </a:pPr>
            <a:endParaRPr lang="es-ES" baseline="0" dirty="0"/>
          </a:p>
          <a:p>
            <a:pPr marL="0" indent="0">
              <a:buFontTx/>
              <a:buNone/>
            </a:pPr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considera que un municipio está adherido a la Estrategia cuando ha cumplido con los siguientes requisitos:</a:t>
            </a:r>
          </a:p>
          <a:p>
            <a:pPr marL="0" indent="0">
              <a:buFontTx/>
              <a:buNone/>
            </a:pPr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Aprobación de la adhesión a la Estrategia por parte del Pleno del Ayuntamiento o del órgano competente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Nombramiento de un/una coordinador/a y dinamizador/a de la implementación local de la Estrategia, que realizará una capacitación “</a:t>
            </a:r>
            <a:r>
              <a:rPr lang="es-E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line</a:t>
            </a:r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como apoyo para la implementación. Se recomienda que sean profesionales del ayuntamiento de nivel técnico, aunque pudiera ser cualquier profesional apoyado por el Ayuntamiento. </a:t>
            </a:r>
          </a:p>
          <a:p>
            <a:pPr marL="0" indent="0">
              <a:buFontTx/>
              <a:buNone/>
            </a:pPr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Establecimiento de un cronograma para la realización de las distintas acciones: especialmente la constitución de la mesa intersectorial y la realización del mapa de recursos comunitarios de promoción de la salud y prevención.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Presentación y anuncio público: se realizará una presentación pública inicial y al menos una presentación anual de seguimiento.</a:t>
            </a:r>
          </a:p>
          <a:p>
            <a:pPr marL="0" indent="0">
              <a:buFontTx/>
              <a:buNone/>
            </a:pPr>
            <a:endParaRPr lang="es-E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es-E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considera que un municipio está en proceso de adhesión cuando ha mostrado su interés en iniciar las actividades de adhesión a la Estrategia con uno de los siguientes pasos, pero aún no ha cumplido con los otros requisitos de la adhesión anteriormente expuestos:</a:t>
            </a:r>
          </a:p>
          <a:p>
            <a:pPr marL="0" indent="0">
              <a:buFontTx/>
              <a:buNone/>
            </a:pPr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Carta de compromiso de adhesión a la Estrategia.</a:t>
            </a:r>
          </a:p>
          <a:p>
            <a:pPr marL="0" indent="0">
              <a:buFontTx/>
              <a:buNone/>
            </a:pPr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Acuerdo del Pleno o del órgano competente del Ayuntamiento para la adhesión a la Estrategia.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EDB336-C50A-8245-9B68-B5481A86389C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029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Se plantea una adhesión</a:t>
            </a:r>
            <a:r>
              <a:rPr lang="es-ES" baseline="0" dirty="0"/>
              <a:t> voluntaria de los municipios como forma de dar un marco de compromiso institucional a la implementación. Se considera un elemento clave porque:</a:t>
            </a:r>
          </a:p>
          <a:p>
            <a:pPr marL="228600" indent="-228600">
              <a:buAutoNum type="alphaLcParenR"/>
            </a:pPr>
            <a:r>
              <a:rPr lang="es-ES" baseline="0" dirty="0"/>
              <a:t>Da estabilidad a las acciones que se desarrollan en este contexto</a:t>
            </a:r>
          </a:p>
          <a:p>
            <a:pPr marL="228600" indent="-228600">
              <a:buAutoNum type="alphaLcParenR"/>
            </a:pPr>
            <a:r>
              <a:rPr lang="es-ES" baseline="0" dirty="0"/>
              <a:t>Da visibilidad del proyecto a nivel de todo el ayuntamiento de cara a la población. </a:t>
            </a:r>
          </a:p>
          <a:p>
            <a:pPr marL="0" indent="0">
              <a:buNone/>
            </a:pPr>
            <a:endParaRPr lang="es-ES" baseline="0" dirty="0"/>
          </a:p>
          <a:p>
            <a:pPr marL="0" indent="0">
              <a:buNone/>
            </a:pPr>
            <a:r>
              <a:rPr lang="es-ES" baseline="0" dirty="0"/>
              <a:t>Se considera que un municipio está adherido cuando ha cumplido estos cuatro requisitos:</a:t>
            </a:r>
          </a:p>
          <a:p>
            <a:pPr marL="171450" indent="-171450">
              <a:buFontTx/>
              <a:buChar char="-"/>
            </a:pPr>
            <a:r>
              <a:rPr lang="es-ES" baseline="0" dirty="0"/>
              <a:t>Aprobación de la adhesión a la estrategia por parte del Pleno del Ayuntamiento u órgano competente</a:t>
            </a:r>
          </a:p>
          <a:p>
            <a:pPr marL="171450" indent="-171450">
              <a:buFontTx/>
              <a:buChar char="-"/>
            </a:pPr>
            <a:r>
              <a:rPr lang="es-ES" baseline="0" dirty="0"/>
              <a:t>Nombramiento de un coordinador/a de la implementación que realizará una capacitación online</a:t>
            </a:r>
          </a:p>
          <a:p>
            <a:pPr marL="171450" indent="-171450">
              <a:buFontTx/>
              <a:buChar char="-"/>
            </a:pPr>
            <a:r>
              <a:rPr lang="es-ES" baseline="0" dirty="0"/>
              <a:t>Establecer un cronograma para la realización de las acciones, especialmente las dos acciones priorizadas</a:t>
            </a:r>
          </a:p>
          <a:p>
            <a:pPr marL="171450" indent="-171450">
              <a:buFontTx/>
              <a:buChar char="-"/>
            </a:pPr>
            <a:r>
              <a:rPr lang="es-ES" baseline="0" dirty="0"/>
              <a:t>Presentación y anuncio público de la adhesión</a:t>
            </a:r>
          </a:p>
          <a:p>
            <a:pPr marL="171450" indent="-171450">
              <a:buFontTx/>
              <a:buChar char="-"/>
            </a:pPr>
            <a:endParaRPr lang="es-ES" baseline="0" dirty="0"/>
          </a:p>
          <a:p>
            <a:pPr marL="0" indent="0">
              <a:buFontTx/>
              <a:buNone/>
            </a:pPr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considera que un municipio está adherido a la Estrategia cuando ha cumplido con los siguientes requisitos:</a:t>
            </a:r>
          </a:p>
          <a:p>
            <a:pPr marL="0" indent="0">
              <a:buFontTx/>
              <a:buNone/>
            </a:pPr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Aprobación de la adhesión a la Estrategia por parte del Pleno del Ayuntamiento o del órgano competente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Nombramiento de un/una coordinador/a y dinamizador/a de la implementación local de la Estrategia, que realizará una capacitación “</a:t>
            </a:r>
            <a:r>
              <a:rPr lang="es-E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line</a:t>
            </a:r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como apoyo para la implementación. Se recomienda que sean profesionales del ayuntamiento de nivel técnico, aunque pudiera ser cualquier profesional apoyado por el Ayuntamiento. </a:t>
            </a:r>
          </a:p>
          <a:p>
            <a:pPr marL="0" indent="0">
              <a:buFontTx/>
              <a:buNone/>
            </a:pPr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Establecimiento de un cronograma para la realización de las distintas acciones: especialmente la constitución de la mesa intersectorial y la realización del mapa de recursos comunitarios de promoción de la salud y prevención.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Presentación y anuncio público: se realizará una presentación pública inicial y al menos una presentación anual de seguimiento.</a:t>
            </a:r>
          </a:p>
          <a:p>
            <a:pPr marL="0" indent="0">
              <a:buFontTx/>
              <a:buNone/>
            </a:pPr>
            <a:endParaRPr lang="es-E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es-E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considera que un municipio está en proceso de adhesión cuando ha mostrado su interés en iniciar las actividades de adhesión a la Estrategia con uno de los siguientes pasos, pero aún no ha cumplido con los otros requisitos de la adhesión anteriormente expuestos:</a:t>
            </a:r>
          </a:p>
          <a:p>
            <a:pPr marL="0" indent="0">
              <a:buFontTx/>
              <a:buNone/>
            </a:pPr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Carta de compromiso de adhesión a la Estrategia.</a:t>
            </a:r>
          </a:p>
          <a:p>
            <a:pPr marL="0" indent="0">
              <a:buFontTx/>
              <a:buNone/>
            </a:pPr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Acuerdo del Pleno o del órgano competente del Ayuntamiento para la adhesión a la Estrategia.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EDB336-C50A-8245-9B68-B5481A86389C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879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737AE-143F-46DE-B7FC-1FCA983E24F7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9341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737AE-143F-46DE-B7FC-1FCA983E24F7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5662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737AE-143F-46DE-B7FC-1FCA983E24F7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6695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737AE-143F-46DE-B7FC-1FCA983E24F7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3625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737AE-143F-46DE-B7FC-1FCA983E24F7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6710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737AE-143F-46DE-B7FC-1FCA983E24F7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3698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9F146E-3A9B-6407-85EF-B58779015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44EB60-64B0-07E8-CD8F-D074FFD58C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5AC714-7EB4-0C1D-5F72-F1A959A71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0A83-024D-407F-884C-EC514899318F}" type="datetimeFigureOut">
              <a:rPr lang="es-ES" smtClean="0"/>
              <a:t>11/06/2026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ACD053-1108-4883-CFB2-ED80EAF72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789325-19D9-DEDD-982A-3C7FAA8BD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79F9C-40FD-4A5A-B066-D5DE73AD8D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6052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5152E3-F759-C09F-0596-B01B9F690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1378B99-8FB8-568C-C01B-BD2B9A28B0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34E760-D1EF-30B7-7FB8-62382B06A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4FB3-85F5-4036-ACBD-8DB12A7639FC}" type="datetimeFigureOut">
              <a:rPr lang="es-ES" smtClean="0"/>
              <a:t>11/06/2026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13E0CD-E892-9572-7C3D-B7B6C72C0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BB9B85-63DA-8D4C-B7F1-67B7DCC12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C2CDB-D377-4D67-B779-E876EDC7DC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3233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C947AF-B80E-AD41-8417-8B9F2EF10E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74F0EC0-F18B-1A83-E4C6-904BCD378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CE29EE-08B0-D221-DF1F-37664DEF8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4FB3-85F5-4036-ACBD-8DB12A7639FC}" type="datetimeFigureOut">
              <a:rPr lang="es-ES" smtClean="0"/>
              <a:t>11/06/2026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BAE3A1-4389-D49D-6E77-4D246BEA6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6CF229-F7B0-4970-6DE5-778BD0D5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C2CDB-D377-4D67-B779-E876EDC7DC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3922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>
          <a:xfrm>
            <a:off x="11705169" y="6229351"/>
            <a:ext cx="486833" cy="628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2F806D0-7F2A-AD41-B31F-BADF3A1111E5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4" name="Marcador de tabla 8"/>
          <p:cNvSpPr>
            <a:spLocks noGrp="1"/>
          </p:cNvSpPr>
          <p:nvPr>
            <p:ph type="tbl" sz="quarter" idx="13"/>
          </p:nvPr>
        </p:nvSpPr>
        <p:spPr>
          <a:xfrm>
            <a:off x="677334" y="1702981"/>
            <a:ext cx="10481733" cy="4526371"/>
          </a:xfrm>
          <a:prstGeom prst="rect">
            <a:avLst/>
          </a:prstGeom>
        </p:spPr>
        <p:txBody>
          <a:bodyPr vert="horz"/>
          <a:lstStyle>
            <a:lvl1pPr marL="358775" indent="-358775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5" name="Marcador de fecha 2"/>
          <p:cNvSpPr>
            <a:spLocks noGrp="1"/>
          </p:cNvSpPr>
          <p:nvPr>
            <p:ph type="dt" sz="half" idx="11"/>
          </p:nvPr>
        </p:nvSpPr>
        <p:spPr>
          <a:xfrm>
            <a:off x="609600" y="6356986"/>
            <a:ext cx="2844800" cy="36385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3"/>
          <p:cNvSpPr>
            <a:spLocks noGrp="1"/>
          </p:cNvSpPr>
          <p:nvPr>
            <p:ph type="ftr" sz="quarter" idx="12"/>
          </p:nvPr>
        </p:nvSpPr>
        <p:spPr>
          <a:xfrm>
            <a:off x="4165600" y="6356986"/>
            <a:ext cx="3860800" cy="363854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Título 1"/>
          <p:cNvSpPr>
            <a:spLocks noGrp="1"/>
          </p:cNvSpPr>
          <p:nvPr>
            <p:ph type="title" hasCustomPrompt="1"/>
          </p:nvPr>
        </p:nvSpPr>
        <p:spPr>
          <a:xfrm>
            <a:off x="237065" y="990600"/>
            <a:ext cx="6600208" cy="624840"/>
          </a:xfrm>
          <a:prstGeom prst="rect">
            <a:avLst/>
          </a:prstGeom>
        </p:spPr>
        <p:txBody>
          <a:bodyPr/>
          <a:lstStyle>
            <a:lvl1pPr>
              <a:defRPr lang="es-ES" sz="1600" dirty="0">
                <a:solidFill>
                  <a:srgbClr val="1B4881"/>
                </a:solidFill>
              </a:defRPr>
            </a:lvl1pPr>
          </a:lstStyle>
          <a:p>
            <a:pPr lvl="0"/>
            <a:r>
              <a:rPr lang="es-ES_tradnl" dirty="0"/>
              <a:t>CLIC PARA AÑADIR TEXTO</a:t>
            </a:r>
            <a:endParaRPr lang="es-ES" dirty="0"/>
          </a:p>
        </p:txBody>
      </p:sp>
      <p:sp>
        <p:nvSpPr>
          <p:cNvPr id="10" name="Marcador de contenido 13"/>
          <p:cNvSpPr>
            <a:spLocks noGrp="1"/>
          </p:cNvSpPr>
          <p:nvPr>
            <p:ph sz="quarter" idx="14" hasCustomPrompt="1"/>
          </p:nvPr>
        </p:nvSpPr>
        <p:spPr>
          <a:xfrm>
            <a:off x="7404100" y="899160"/>
            <a:ext cx="4553813" cy="518160"/>
          </a:xfrm>
          <a:prstGeom prst="rect">
            <a:avLst/>
          </a:prstGeom>
        </p:spPr>
        <p:txBody>
          <a:bodyPr vert="horz"/>
          <a:lstStyle>
            <a:lvl1pPr>
              <a:defRPr lang="es-ES" b="1" dirty="0"/>
            </a:lvl1pPr>
          </a:lstStyle>
          <a:p>
            <a:pPr lvl="0"/>
            <a:r>
              <a:rPr lang="es-ES" dirty="0"/>
              <a:t>Clic para añadir texto</a:t>
            </a:r>
          </a:p>
        </p:txBody>
      </p:sp>
    </p:spTree>
    <p:extLst>
      <p:ext uri="{BB962C8B-B14F-4D97-AF65-F5344CB8AC3E}">
        <p14:creationId xmlns:p14="http://schemas.microsoft.com/office/powerpoint/2010/main" val="170399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58A99C-C04F-240F-11F0-795D17124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372561-CBC2-A0BE-3112-CAFE4864B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2A0515-4CF2-3B2B-F852-DE0040024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4FB3-85F5-4036-ACBD-8DB12A7639FC}" type="datetimeFigureOut">
              <a:rPr lang="es-ES" smtClean="0"/>
              <a:t>11/06/2026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4DDC73-547F-25DF-30AE-362F409A3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1CA90F-25F5-0EF4-DBF5-F3CB4DBD9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C2CDB-D377-4D67-B779-E876EDC7DC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4581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6C57A9-ECE7-7341-61E6-2B3278248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91B408-0A6C-8591-859A-0F998FAE3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4FB68D-330D-26AB-066A-0D5092857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4FB3-85F5-4036-ACBD-8DB12A7639FC}" type="datetimeFigureOut">
              <a:rPr lang="es-ES" smtClean="0"/>
              <a:t>11/06/2026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6A8F4A-B844-50D9-FA41-263449236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ED1FBC-3B9C-ECAB-A0E9-13B74A247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C2CDB-D377-4D67-B779-E876EDC7DC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221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CA1B28-C194-F0D1-8970-2DF9CEDFE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D04759-3CE7-72B6-6BD4-070ABD6F14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BA50D04-7C36-8C86-36F1-E2E3037C4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C1EEF81-5769-26C8-CDCE-175767E68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4FB3-85F5-4036-ACBD-8DB12A7639FC}" type="datetimeFigureOut">
              <a:rPr lang="es-ES" smtClean="0"/>
              <a:t>11/06/2026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81E625-D7FB-6B28-B504-1A25FF108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A4691F8-DFB6-9F97-627B-4F82DBD10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C2CDB-D377-4D67-B779-E876EDC7DC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702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5472F9-2847-46CD-A10F-31686194B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347B5F7-AFF8-A5FD-61E3-0B062F3CE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EF212FB-8A2C-0928-4A36-898341801C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476B067-C0FF-9BC1-47B0-183EB02970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FBFE0A0-49EA-8882-B071-1345642029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766C88B-8DEC-9B4E-4492-07924DFB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4FB3-85F5-4036-ACBD-8DB12A7639FC}" type="datetimeFigureOut">
              <a:rPr lang="es-ES" smtClean="0"/>
              <a:t>11/06/2026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B8A6DE-11F7-10F1-F5C9-B2E605D74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26F4CC6-724E-32B4-A9E9-2056F2C66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C2CDB-D377-4D67-B779-E876EDC7DC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7493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117946-27ED-8036-24EE-7AF5D84F0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F986A76-3CF2-F1C3-4B74-59EB8D1FB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0A83-024D-407F-884C-EC514899318F}" type="datetimeFigureOut">
              <a:rPr lang="es-ES" smtClean="0"/>
              <a:t>11/06/2026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1BA37EB-6C31-D512-2802-6D6367543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2B81B77-7E65-F578-AD29-0CE981C3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79F9C-40FD-4A5A-B066-D5DE73AD8D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3092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55C7BF8-A9D5-5A3D-C69E-4EB485C35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4FB3-85F5-4036-ACBD-8DB12A7639FC}" type="datetimeFigureOut">
              <a:rPr lang="es-ES" smtClean="0"/>
              <a:t>11/06/2026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8AB057C-AE21-7318-A476-E005DDD7C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0B505D9-DFDF-501B-F9F7-3ACF70D94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C2CDB-D377-4D67-B779-E876EDC7DC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360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7D959D-943B-38B8-04B2-520451B1D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6A05E3-D54B-5204-2E02-3B7564DDA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04395D1-99D9-AE32-7B6C-FF4D77D7D5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0D4781E-C8DB-F4E6-1F06-8F02A2049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4FB3-85F5-4036-ACBD-8DB12A7639FC}" type="datetimeFigureOut">
              <a:rPr lang="es-ES" smtClean="0"/>
              <a:t>11/06/2026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04C927-6597-B8BD-B85B-C5D483691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FB79CF-33A9-3B9C-A0B0-38DC95078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C2CDB-D377-4D67-B779-E876EDC7DC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3151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E92A52-D5EE-9469-F3DE-A8336CD57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28F5FA8-A267-85BA-1F22-7246E026E3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DA12149-EE16-7E77-052A-6B6704C942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77F7814-DE7F-EC2A-AF5F-368414C01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4FB3-85F5-4036-ACBD-8DB12A7639FC}" type="datetimeFigureOut">
              <a:rPr lang="es-ES" smtClean="0"/>
              <a:t>11/06/2026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5D186C7-13BD-EFA0-4B8B-2232AC173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84BF318-CA84-7D2D-A131-4DC5C9D2E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C2CDB-D377-4D67-B779-E876EDC7DC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3198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908423B-20F3-FF40-9BAE-3E4696F65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9B101B-5FD7-1707-9B50-B6E26BD25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0A3488-DF81-9185-FFE3-2AAA7328CF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8B0A83-024D-407F-884C-EC514899318F}" type="datetimeFigureOut">
              <a:rPr lang="es-ES" smtClean="0"/>
              <a:t>11/06/2026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309BC1-1B76-43E7-88FB-40F325FC72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70F0FF-C5F3-7275-2402-853150B1FA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579F9C-40FD-4A5A-B066-D5DE73AD8D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020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anidad.gob.es/areas/promocionPrevencion/entornosSaludables/local/estrategia/dossier/docs/Guia_implementacion_local.pdf" TargetMode="External"/><Relationship Id="rId5" Type="http://schemas.openxmlformats.org/officeDocument/2006/relationships/hyperlink" Target="https://www.sanidad.gob.es/areas/promocionPrevencion/entornosSaludables/local/estrategia/herramientas/docs/Infografia_EPSP.pdf" TargetMode="Externa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hyperlink" Target="https://www.sanidad.gob.es/areas/promocionPrevencion/entornosSaludables/local/estrategia/dossier/home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0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mailto:mapasaludlocal@sanidad.Gob.es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s://localizasalud.sanidad.gob.es/" TargetMode="External"/><Relationship Id="rId2" Type="http://schemas.openxmlformats.org/officeDocument/2006/relationships/hyperlink" Target="https://www.sanidad.gob.es/areas/promocionPrevencion/entornosSaludables/local/estrategia/dossier/home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5.pn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svg"/><Relationship Id="rId5" Type="http://schemas.openxmlformats.org/officeDocument/2006/relationships/image" Target="../media/image16.svg"/><Relationship Id="rId4" Type="http://schemas.openxmlformats.org/officeDocument/2006/relationships/image" Target="../media/image12.png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svg"/><Relationship Id="rId5" Type="http://schemas.openxmlformats.org/officeDocument/2006/relationships/image" Target="../media/image19.sv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hyperlink" Target="https://www.sanidad.gob.es/areas/promocionPrevencion/envejecimientoSaludable/fragilidadCaidas/docs/actualizacionFragilidadyCaidas_GuiaAF.pdf" TargetMode="External"/><Relationship Id="rId4" Type="http://schemas.openxmlformats.org/officeDocument/2006/relationships/hyperlink" Target="https://www.sanidad.gob.es/areas/promocionPrevencion/entornosSaludables/local/estrategia/herramientas/rutasSaludables.htm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hyperlink" Target="https://www.sanidad.gob.es/areas/promocionPrevencion/entornosSaludables/local/estrategia/docs/Juntos_sano_para_ti_Sano_para_los_dos.pdf" TargetMode="External"/><Relationship Id="rId4" Type="http://schemas.openxmlformats.org/officeDocument/2006/relationships/hyperlink" Target="https://recs.es/documentos/publicaciones/Gu%C3%ADa%20y%20Protocolo%20de%20buenas%20pr%C3%A1cticas%20en%20parentalidad%20positiva.pdf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hyperlink" Target="https://www.sanidad.gob.es/areas/promocionPrevencion/tabaco/legislacionAcuerdosDenuncia/docs/planIntegralPrevencionyControlTabaquismo(PIT)2024_2027.pdf" TargetMode="External"/><Relationship Id="rId4" Type="http://schemas.openxmlformats.org/officeDocument/2006/relationships/hyperlink" Target="https://www.sanidad.gob.es/areas/promocionPrevencion/alcohol/documentosTecnicos/stopAlcoholmenores/home.htm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0.png"/><Relationship Id="rId7" Type="http://schemas.openxmlformats.org/officeDocument/2006/relationships/hyperlink" Target="https://www.sanidad.gob.es/areas/promocionPrevencion/promoSaludEquidad/equidadYDesigualdad/comunidadGitana/docs/Equi_sastipen_rroma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11" Type="http://schemas.openxmlformats.org/officeDocument/2006/relationships/hyperlink" Target="mailto:promocionsalud@sanidad.gob.es" TargetMode="External"/><Relationship Id="rId5" Type="http://schemas.openxmlformats.org/officeDocument/2006/relationships/hyperlink" Target="https://www.udemy.com/course/herramientas-para-la-participacion-por-la-salud/" TargetMode="External"/><Relationship Id="rId10" Type="http://schemas.openxmlformats.org/officeDocument/2006/relationships/image" Target="../media/image33.png"/><Relationship Id="rId4" Type="http://schemas.openxmlformats.org/officeDocument/2006/relationships/hyperlink" Target="https://www.sanidad.gob.es/areas/promocionPrevencion/entornosSaludables/local/estrategia/herramientas/docs/infografiaIL_EPSP_PuebloGitano.pdf" TargetMode="External"/><Relationship Id="rId9" Type="http://schemas.openxmlformats.org/officeDocument/2006/relationships/hyperlink" Target="https://iris.who.int/server/api/core/bitstreams/79a14355-72d1-4739-b51f-5b5647b5cbcf/conten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boe.es/boe/dias/2025/04/16/pdfs/BOE-A-2025-7659.pdf" TargetMode="External"/><Relationship Id="rId5" Type="http://schemas.openxmlformats.org/officeDocument/2006/relationships/hyperlink" Target="https://www.sanidad.gob.es/areas/promocionPrevencion/entornosSaludables/escuela/guia_EscuelasPromotorasdeSalud.htm" TargetMode="External"/><Relationship Id="rId4" Type="http://schemas.openxmlformats.org/officeDocument/2006/relationships/image" Target="../media/image34.jp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hyperlink" Target="https://www.sanidad.gob.es/areas/promocionPrevencion/entornosSaludables/local/estrategia/jornadasPresenciales/urbanismoTacticoySalud.htm" TargetMode="External"/><Relationship Id="rId3" Type="http://schemas.openxmlformats.org/officeDocument/2006/relationships/image" Target="../media/image36.jpg"/><Relationship Id="rId7" Type="http://schemas.openxmlformats.org/officeDocument/2006/relationships/hyperlink" Target="https://recs.es/wp-content/uploads/2022/06/PlanCiudSaludables_BAJA._Accesible.pdf" TargetMode="External"/><Relationship Id="rId12" Type="http://schemas.openxmlformats.org/officeDocument/2006/relationships/hyperlink" Target="https://www.sanidad.gob.es/areas/promocionPrevencion/entornosSaludables/local/estrategia/herramientas/docs/guiaUrbanismoTacticoSalud.pdf" TargetMode="External"/><Relationship Id="rId17" Type="http://schemas.openxmlformats.org/officeDocument/2006/relationships/hyperlink" Target="https://cdn.mitma.gob.es/portal-web-drupal/esmovilidad/guia_recomendaciones/guia_de_infraestrcutura_ciclista.pdf" TargetMode="External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sanidad.gob.es/areas/promocionPrevencion/entornosSaludables/local/estrategia/herramientas/docs/Ciudad_urbanismo_y_salud.pdf" TargetMode="External"/><Relationship Id="rId11" Type="http://schemas.openxmlformats.org/officeDocument/2006/relationships/image" Target="../media/image40.jpeg"/><Relationship Id="rId5" Type="http://schemas.openxmlformats.org/officeDocument/2006/relationships/image" Target="../media/image2.png"/><Relationship Id="rId15" Type="http://schemas.openxmlformats.org/officeDocument/2006/relationships/image" Target="../media/image41.jpeg"/><Relationship Id="rId10" Type="http://schemas.openxmlformats.org/officeDocument/2006/relationships/image" Target="../media/image39.emf"/><Relationship Id="rId4" Type="http://schemas.openxmlformats.org/officeDocument/2006/relationships/hyperlink" Target="https://www.sanidad.gob.es/areas/promocionPrevencion/entornosSaludables/local/estrategia/herramientas/Guia_PacoyPaca.htm" TargetMode="External"/><Relationship Id="rId9" Type="http://schemas.openxmlformats.org/officeDocument/2006/relationships/image" Target="../media/image38.png"/><Relationship Id="rId14" Type="http://schemas.openxmlformats.org/officeDocument/2006/relationships/hyperlink" Target="https://www.sanidad.gob.es/areas/promocionPrevencion/entornosSaludables/local/estrategia/seminariosWeb/urbanismoTactico.htm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ihan.es/grupos-de-apoyo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www.sanidad.gob.es/areas/promocionPrevencion/entornosSaludables/local/estrategia/herramientas/guiaAccionComunitaria.htm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promocionsalud@mscbs.es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258E2FF-FDAF-9953-2EA1-E2478F1995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44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3" name="Fecha y horario"/>
          <p:cNvSpPr/>
          <p:nvPr/>
        </p:nvSpPr>
        <p:spPr>
          <a:xfrm>
            <a:off x="0" y="4069910"/>
            <a:ext cx="4045527" cy="402336"/>
          </a:xfrm>
          <a:prstGeom prst="rect">
            <a:avLst/>
          </a:prstGeom>
          <a:solidFill>
            <a:srgbClr val="E3117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64592" tIns="27432" rIns="164592" bIns="27432" rtlCol="0" anchor="ctr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-ES" sz="1600" b="1" noProof="0" dirty="0">
                <a:solidFill>
                  <a:srgbClr val="FFFFFF"/>
                </a:solidFill>
                <a:latin typeface="Arial"/>
              </a:rPr>
              <a:t>11:00 - 12:30 h  (horario peninsular)</a:t>
            </a:r>
          </a:p>
        </p:txBody>
      </p:sp>
    </p:spTree>
    <p:extLst>
      <p:ext uri="{BB962C8B-B14F-4D97-AF65-F5344CB8AC3E}">
        <p14:creationId xmlns:p14="http://schemas.microsoft.com/office/powerpoint/2010/main" val="267488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0169DF-D8D1-9C1D-C0CF-8CBE6D0C4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BD8397E-ECC8-FF30-8BAB-8D9456E27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049" y="5552856"/>
            <a:ext cx="10371719" cy="105165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56AB9D5-4146-40F7-20FA-273D12074AE3}"/>
              </a:ext>
            </a:extLst>
          </p:cNvPr>
          <p:cNvSpPr txBox="1"/>
          <p:nvPr/>
        </p:nvSpPr>
        <p:spPr>
          <a:xfrm>
            <a:off x="523686" y="319088"/>
            <a:ext cx="11352444" cy="584775"/>
          </a:xfrm>
          <a:prstGeom prst="rect">
            <a:avLst/>
          </a:prstGeom>
          <a:solidFill>
            <a:srgbClr val="FDD7F3"/>
          </a:solidFill>
        </p:spPr>
        <p:txBody>
          <a:bodyPr wrap="square" rtlCol="0">
            <a:spAutoFit/>
          </a:bodyPr>
          <a:lstStyle/>
          <a:p>
            <a:r>
              <a:rPr lang="es-ES" sz="3200" b="1" dirty="0">
                <a:latin typeface="Aptos Display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1.- Novedades / Modificación y subsanación 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0E174D-3752-21B3-016D-B7530E611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10</a:t>
            </a:fld>
            <a:endParaRPr lang="en-U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2BB68E1-C27E-2C7B-1331-1BF741440902}"/>
              </a:ext>
            </a:extLst>
          </p:cNvPr>
          <p:cNvSpPr txBox="1"/>
          <p:nvPr/>
        </p:nvSpPr>
        <p:spPr>
          <a:xfrm>
            <a:off x="523686" y="1185920"/>
            <a:ext cx="1135244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400" dirty="0">
                <a:latin typeface="Aptos" panose="020B0004020202020204" pitchFamily="34" charset="0"/>
              </a:rPr>
              <a:t>Modificaciones 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2400" dirty="0">
                <a:latin typeface="Aptos" panose="020B0004020202020204" pitchFamily="34" charset="0"/>
              </a:rPr>
              <a:t>Máximo: 31/07/2026 y 31/07/2027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2400" b="1" dirty="0">
                <a:latin typeface="Aptos" panose="020B0004020202020204" pitchFamily="34" charset="0"/>
              </a:rPr>
              <a:t>A través de la plataforma 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2400" b="1" dirty="0">
                <a:latin typeface="Aptos" panose="020B0004020202020204" pitchFamily="34" charset="0"/>
              </a:rPr>
              <a:t>Obligatorio comunicar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2400" dirty="0">
                <a:latin typeface="Aptos" panose="020B0004020202020204" pitchFamily="34" charset="0"/>
              </a:rPr>
              <a:t>No desvirtúen el objeto salvo casos excepcionales </a:t>
            </a:r>
          </a:p>
          <a:p>
            <a:pPr lvl="1">
              <a:lnSpc>
                <a:spcPct val="150000"/>
              </a:lnSpc>
            </a:pPr>
            <a:endParaRPr lang="es-ES" sz="2800" dirty="0">
              <a:latin typeface="Aptos" panose="020B00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sz="2800" dirty="0">
                <a:latin typeface="Aptos" panose="020B0004020202020204" pitchFamily="34" charset="0"/>
              </a:rPr>
              <a:t>Subsanaciones </a:t>
            </a:r>
            <a:r>
              <a:rPr lang="es-ES" sz="2800" b="1" dirty="0">
                <a:latin typeface="Aptos" panose="020B0004020202020204" pitchFamily="34" charset="0"/>
              </a:rPr>
              <a:t>4 días hábiles </a:t>
            </a:r>
          </a:p>
        </p:txBody>
      </p:sp>
    </p:spTree>
    <p:extLst>
      <p:ext uri="{BB962C8B-B14F-4D97-AF65-F5344CB8AC3E}">
        <p14:creationId xmlns:p14="http://schemas.microsoft.com/office/powerpoint/2010/main" val="3512449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0BC6A-32FB-588F-252C-0594B1EA7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6E436F4-4EAD-B13C-A0D2-BAABC77EF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049" y="5552856"/>
            <a:ext cx="10371719" cy="105165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9FE40A6-53EF-58E9-9C6A-4231637D58EE}"/>
              </a:ext>
            </a:extLst>
          </p:cNvPr>
          <p:cNvSpPr txBox="1"/>
          <p:nvPr/>
        </p:nvSpPr>
        <p:spPr>
          <a:xfrm>
            <a:off x="523686" y="319088"/>
            <a:ext cx="11352444" cy="584775"/>
          </a:xfrm>
          <a:prstGeom prst="rect">
            <a:avLst/>
          </a:prstGeom>
          <a:solidFill>
            <a:srgbClr val="FDD7F3"/>
          </a:solidFill>
        </p:spPr>
        <p:txBody>
          <a:bodyPr wrap="square" rtlCol="0">
            <a:spAutoFit/>
          </a:bodyPr>
          <a:lstStyle/>
          <a:p>
            <a:r>
              <a:rPr lang="es-ES" sz="3200" b="1" dirty="0">
                <a:latin typeface="Aptos Display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2.- Recordatorios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32A304-FB52-36A0-3062-99D5562A0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11</a:t>
            </a:fld>
            <a:endParaRPr lang="en-U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51E1FAC-6F94-0F8D-7AAA-9D57D6014170}"/>
              </a:ext>
            </a:extLst>
          </p:cNvPr>
          <p:cNvSpPr txBox="1"/>
          <p:nvPr/>
        </p:nvSpPr>
        <p:spPr>
          <a:xfrm>
            <a:off x="523686" y="1185920"/>
            <a:ext cx="113524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400" dirty="0">
                <a:latin typeface="Aptos" panose="020B0004020202020204" pitchFamily="34" charset="0"/>
              </a:rPr>
              <a:t>Descripción de los recursos humanos y materiales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400" dirty="0">
                <a:latin typeface="Aptos" panose="020B0004020202020204" pitchFamily="34" charset="0"/>
              </a:rPr>
              <a:t>Presupuesto detallado  </a:t>
            </a:r>
            <a:endParaRPr lang="es-ES" sz="2800" dirty="0">
              <a:latin typeface="Aptos" panose="020B00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sz="2800" b="1" dirty="0">
                <a:latin typeface="Aptos" panose="020B0004020202020204" pitchFamily="34" charset="0"/>
              </a:rPr>
              <a:t>Conceptos que NO se deben incluir </a:t>
            </a:r>
          </a:p>
        </p:txBody>
      </p:sp>
    </p:spTree>
    <p:extLst>
      <p:ext uri="{BB962C8B-B14F-4D97-AF65-F5344CB8AC3E}">
        <p14:creationId xmlns:p14="http://schemas.microsoft.com/office/powerpoint/2010/main" val="3847135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F6843-4BBB-0467-1D97-7FA76F356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FDA0F3C-3204-93BA-9C40-4E3323284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049" y="5552856"/>
            <a:ext cx="10371719" cy="105165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913387E-565D-1284-03D1-B23EFFC7CDDF}"/>
              </a:ext>
            </a:extLst>
          </p:cNvPr>
          <p:cNvSpPr txBox="1"/>
          <p:nvPr/>
        </p:nvSpPr>
        <p:spPr>
          <a:xfrm>
            <a:off x="523686" y="319088"/>
            <a:ext cx="11352444" cy="584775"/>
          </a:xfrm>
          <a:prstGeom prst="rect">
            <a:avLst/>
          </a:prstGeom>
          <a:solidFill>
            <a:srgbClr val="FDD7F3"/>
          </a:solidFill>
        </p:spPr>
        <p:txBody>
          <a:bodyPr wrap="square" rtlCol="0">
            <a:spAutoFit/>
          </a:bodyPr>
          <a:lstStyle/>
          <a:p>
            <a:r>
              <a:rPr lang="es-ES" sz="3200" b="1" dirty="0">
                <a:latin typeface="Aptos Display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3.- Calendario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6DAEF7-FE16-6227-0E8E-ACAB38A33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C9DD259-A595-B2A2-4759-4F6C4690E673}"/>
              </a:ext>
            </a:extLst>
          </p:cNvPr>
          <p:cNvGraphicFramePr>
            <a:graphicFrameLocks noGrp="1"/>
          </p:cNvGraphicFramePr>
          <p:nvPr/>
        </p:nvGraphicFramePr>
        <p:xfrm>
          <a:off x="477012" y="942086"/>
          <a:ext cx="11237975" cy="45725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61101">
                  <a:extLst>
                    <a:ext uri="{9D8B030D-6E8A-4147-A177-3AD203B41FA5}">
                      <a16:colId xmlns:a16="http://schemas.microsoft.com/office/drawing/2014/main" val="2924917466"/>
                    </a:ext>
                  </a:extLst>
                </a:gridCol>
                <a:gridCol w="359152">
                  <a:extLst>
                    <a:ext uri="{9D8B030D-6E8A-4147-A177-3AD203B41FA5}">
                      <a16:colId xmlns:a16="http://schemas.microsoft.com/office/drawing/2014/main" val="3803114677"/>
                    </a:ext>
                  </a:extLst>
                </a:gridCol>
                <a:gridCol w="359866">
                  <a:extLst>
                    <a:ext uri="{9D8B030D-6E8A-4147-A177-3AD203B41FA5}">
                      <a16:colId xmlns:a16="http://schemas.microsoft.com/office/drawing/2014/main" val="4245255228"/>
                    </a:ext>
                  </a:extLst>
                </a:gridCol>
                <a:gridCol w="359866">
                  <a:extLst>
                    <a:ext uri="{9D8B030D-6E8A-4147-A177-3AD203B41FA5}">
                      <a16:colId xmlns:a16="http://schemas.microsoft.com/office/drawing/2014/main" val="1898861968"/>
                    </a:ext>
                  </a:extLst>
                </a:gridCol>
                <a:gridCol w="359866">
                  <a:extLst>
                    <a:ext uri="{9D8B030D-6E8A-4147-A177-3AD203B41FA5}">
                      <a16:colId xmlns:a16="http://schemas.microsoft.com/office/drawing/2014/main" val="1280794580"/>
                    </a:ext>
                  </a:extLst>
                </a:gridCol>
                <a:gridCol w="359866">
                  <a:extLst>
                    <a:ext uri="{9D8B030D-6E8A-4147-A177-3AD203B41FA5}">
                      <a16:colId xmlns:a16="http://schemas.microsoft.com/office/drawing/2014/main" val="2006648509"/>
                    </a:ext>
                  </a:extLst>
                </a:gridCol>
                <a:gridCol w="359866">
                  <a:extLst>
                    <a:ext uri="{9D8B030D-6E8A-4147-A177-3AD203B41FA5}">
                      <a16:colId xmlns:a16="http://schemas.microsoft.com/office/drawing/2014/main" val="1595897950"/>
                    </a:ext>
                  </a:extLst>
                </a:gridCol>
                <a:gridCol w="359866">
                  <a:extLst>
                    <a:ext uri="{9D8B030D-6E8A-4147-A177-3AD203B41FA5}">
                      <a16:colId xmlns:a16="http://schemas.microsoft.com/office/drawing/2014/main" val="1890407828"/>
                    </a:ext>
                  </a:extLst>
                </a:gridCol>
                <a:gridCol w="359866">
                  <a:extLst>
                    <a:ext uri="{9D8B030D-6E8A-4147-A177-3AD203B41FA5}">
                      <a16:colId xmlns:a16="http://schemas.microsoft.com/office/drawing/2014/main" val="1582128711"/>
                    </a:ext>
                  </a:extLst>
                </a:gridCol>
                <a:gridCol w="359866">
                  <a:extLst>
                    <a:ext uri="{9D8B030D-6E8A-4147-A177-3AD203B41FA5}">
                      <a16:colId xmlns:a16="http://schemas.microsoft.com/office/drawing/2014/main" val="3703277965"/>
                    </a:ext>
                  </a:extLst>
                </a:gridCol>
                <a:gridCol w="359866">
                  <a:extLst>
                    <a:ext uri="{9D8B030D-6E8A-4147-A177-3AD203B41FA5}">
                      <a16:colId xmlns:a16="http://schemas.microsoft.com/office/drawing/2014/main" val="448695592"/>
                    </a:ext>
                  </a:extLst>
                </a:gridCol>
                <a:gridCol w="359866">
                  <a:extLst>
                    <a:ext uri="{9D8B030D-6E8A-4147-A177-3AD203B41FA5}">
                      <a16:colId xmlns:a16="http://schemas.microsoft.com/office/drawing/2014/main" val="93654311"/>
                    </a:ext>
                  </a:extLst>
                </a:gridCol>
                <a:gridCol w="359866">
                  <a:extLst>
                    <a:ext uri="{9D8B030D-6E8A-4147-A177-3AD203B41FA5}">
                      <a16:colId xmlns:a16="http://schemas.microsoft.com/office/drawing/2014/main" val="761990563"/>
                    </a:ext>
                  </a:extLst>
                </a:gridCol>
                <a:gridCol w="359866">
                  <a:extLst>
                    <a:ext uri="{9D8B030D-6E8A-4147-A177-3AD203B41FA5}">
                      <a16:colId xmlns:a16="http://schemas.microsoft.com/office/drawing/2014/main" val="1612184990"/>
                    </a:ext>
                  </a:extLst>
                </a:gridCol>
                <a:gridCol w="359866">
                  <a:extLst>
                    <a:ext uri="{9D8B030D-6E8A-4147-A177-3AD203B41FA5}">
                      <a16:colId xmlns:a16="http://schemas.microsoft.com/office/drawing/2014/main" val="1201365270"/>
                    </a:ext>
                  </a:extLst>
                </a:gridCol>
                <a:gridCol w="359866">
                  <a:extLst>
                    <a:ext uri="{9D8B030D-6E8A-4147-A177-3AD203B41FA5}">
                      <a16:colId xmlns:a16="http://schemas.microsoft.com/office/drawing/2014/main" val="847204975"/>
                    </a:ext>
                  </a:extLst>
                </a:gridCol>
                <a:gridCol w="359866">
                  <a:extLst>
                    <a:ext uri="{9D8B030D-6E8A-4147-A177-3AD203B41FA5}">
                      <a16:colId xmlns:a16="http://schemas.microsoft.com/office/drawing/2014/main" val="4177676277"/>
                    </a:ext>
                  </a:extLst>
                </a:gridCol>
                <a:gridCol w="359866">
                  <a:extLst>
                    <a:ext uri="{9D8B030D-6E8A-4147-A177-3AD203B41FA5}">
                      <a16:colId xmlns:a16="http://schemas.microsoft.com/office/drawing/2014/main" val="2087416634"/>
                    </a:ext>
                  </a:extLst>
                </a:gridCol>
                <a:gridCol w="359866">
                  <a:extLst>
                    <a:ext uri="{9D8B030D-6E8A-4147-A177-3AD203B41FA5}">
                      <a16:colId xmlns:a16="http://schemas.microsoft.com/office/drawing/2014/main" val="2695754455"/>
                    </a:ext>
                  </a:extLst>
                </a:gridCol>
              </a:tblGrid>
              <a:tr h="373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CALENDARIO CONVOCATORIA</a:t>
                      </a:r>
                    </a:p>
                  </a:txBody>
                  <a:tcPr marL="59445" marR="59445" marT="0" marB="0">
                    <a:solidFill>
                      <a:srgbClr val="FDD7F3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2026</a:t>
                      </a:r>
                    </a:p>
                  </a:txBody>
                  <a:tcPr marL="59445" marR="59445" marT="0" marB="0">
                    <a:solidFill>
                      <a:srgbClr val="FDD7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2027</a:t>
                      </a:r>
                    </a:p>
                  </a:txBody>
                  <a:tcPr marL="59445" marR="59445" marT="0" marB="0">
                    <a:solidFill>
                      <a:srgbClr val="FDD7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388724"/>
                  </a:ext>
                </a:extLst>
              </a:tr>
              <a:tr h="8563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>
                    <a:solidFill>
                      <a:srgbClr val="FDD7F3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Abril </a:t>
                      </a:r>
                    </a:p>
                  </a:txBody>
                  <a:tcPr marL="59445" marR="59445" marT="0" marB="0" vert="vert270"/>
                </a:tc>
                <a:tc>
                  <a:txBody>
                    <a:bodyPr/>
                    <a:lstStyle/>
                    <a:p>
                      <a:pPr marL="71755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Mayo </a:t>
                      </a:r>
                    </a:p>
                  </a:txBody>
                  <a:tcPr marL="59445" marR="59445" marT="0" marB="0" vert="vert270"/>
                </a:tc>
                <a:tc>
                  <a:txBody>
                    <a:bodyPr/>
                    <a:lstStyle/>
                    <a:p>
                      <a:pPr marL="71755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Junio </a:t>
                      </a:r>
                    </a:p>
                  </a:txBody>
                  <a:tcPr marL="59445" marR="59445" marT="0" marB="0" vert="vert270"/>
                </a:tc>
                <a:tc>
                  <a:txBody>
                    <a:bodyPr/>
                    <a:lstStyle/>
                    <a:p>
                      <a:pPr marL="71755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Julio </a:t>
                      </a:r>
                    </a:p>
                  </a:txBody>
                  <a:tcPr marL="59445" marR="59445" marT="0" marB="0" vert="vert270"/>
                </a:tc>
                <a:tc>
                  <a:txBody>
                    <a:bodyPr/>
                    <a:lstStyle/>
                    <a:p>
                      <a:pPr marL="71755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Agosto </a:t>
                      </a:r>
                    </a:p>
                  </a:txBody>
                  <a:tcPr marL="59445" marR="59445" marT="0" marB="0" vert="vert270"/>
                </a:tc>
                <a:tc>
                  <a:txBody>
                    <a:bodyPr/>
                    <a:lstStyle/>
                    <a:p>
                      <a:pPr marL="71755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Septiembre </a:t>
                      </a:r>
                    </a:p>
                  </a:txBody>
                  <a:tcPr marL="59445" marR="59445" marT="0" marB="0" vert="vert270"/>
                </a:tc>
                <a:tc>
                  <a:txBody>
                    <a:bodyPr/>
                    <a:lstStyle/>
                    <a:p>
                      <a:pPr marL="71755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Octubre </a:t>
                      </a:r>
                    </a:p>
                  </a:txBody>
                  <a:tcPr marL="59445" marR="59445" marT="0" marB="0" vert="vert270"/>
                </a:tc>
                <a:tc>
                  <a:txBody>
                    <a:bodyPr/>
                    <a:lstStyle/>
                    <a:p>
                      <a:pPr marL="71755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Noviembre </a:t>
                      </a:r>
                    </a:p>
                  </a:txBody>
                  <a:tcPr marL="59445" marR="59445" marT="0" marB="0" vert="vert270"/>
                </a:tc>
                <a:tc>
                  <a:txBody>
                    <a:bodyPr/>
                    <a:lstStyle/>
                    <a:p>
                      <a:pPr marL="71755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Diciembre </a:t>
                      </a:r>
                    </a:p>
                  </a:txBody>
                  <a:tcPr marL="59445" marR="59445" marT="0" marB="0" vert="vert270"/>
                </a:tc>
                <a:tc>
                  <a:txBody>
                    <a:bodyPr/>
                    <a:lstStyle/>
                    <a:p>
                      <a:pPr marL="71755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Enero </a:t>
                      </a:r>
                    </a:p>
                  </a:txBody>
                  <a:tcPr marL="59445" marR="59445" marT="0" marB="0" vert="vert270"/>
                </a:tc>
                <a:tc>
                  <a:txBody>
                    <a:bodyPr/>
                    <a:lstStyle/>
                    <a:p>
                      <a:pPr marL="71755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Febrero </a:t>
                      </a:r>
                    </a:p>
                  </a:txBody>
                  <a:tcPr marL="59445" marR="59445" marT="0" marB="0" vert="vert270"/>
                </a:tc>
                <a:tc>
                  <a:txBody>
                    <a:bodyPr/>
                    <a:lstStyle/>
                    <a:p>
                      <a:pPr marL="71755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Marzo </a:t>
                      </a:r>
                    </a:p>
                  </a:txBody>
                  <a:tcPr marL="59445" marR="59445" marT="0" marB="0" vert="vert270"/>
                </a:tc>
                <a:tc>
                  <a:txBody>
                    <a:bodyPr/>
                    <a:lstStyle/>
                    <a:p>
                      <a:pPr marL="71755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Abril </a:t>
                      </a:r>
                    </a:p>
                  </a:txBody>
                  <a:tcPr marL="59445" marR="59445" marT="0" marB="0" vert="vert270"/>
                </a:tc>
                <a:tc>
                  <a:txBody>
                    <a:bodyPr/>
                    <a:lstStyle/>
                    <a:p>
                      <a:pPr marL="71755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Mayo </a:t>
                      </a:r>
                    </a:p>
                  </a:txBody>
                  <a:tcPr marL="59445" marR="59445" marT="0" marB="0" vert="vert270"/>
                </a:tc>
                <a:tc>
                  <a:txBody>
                    <a:bodyPr/>
                    <a:lstStyle/>
                    <a:p>
                      <a:pPr marL="71755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Junio </a:t>
                      </a:r>
                    </a:p>
                  </a:txBody>
                  <a:tcPr marL="59445" marR="59445" marT="0" marB="0" vert="vert270"/>
                </a:tc>
                <a:tc>
                  <a:txBody>
                    <a:bodyPr/>
                    <a:lstStyle/>
                    <a:p>
                      <a:pPr marL="71755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Julio </a:t>
                      </a:r>
                    </a:p>
                  </a:txBody>
                  <a:tcPr marL="59445" marR="59445" marT="0" marB="0" vert="vert270"/>
                </a:tc>
                <a:tc>
                  <a:txBody>
                    <a:bodyPr/>
                    <a:lstStyle/>
                    <a:p>
                      <a:pPr marL="71755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Agosto </a:t>
                      </a:r>
                    </a:p>
                  </a:txBody>
                  <a:tcPr marL="59445" marR="59445" marT="0" marB="0" vert="vert270"/>
                </a:tc>
                <a:tc>
                  <a:txBody>
                    <a:bodyPr/>
                    <a:lstStyle/>
                    <a:p>
                      <a:pPr marL="71755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Septiembre</a:t>
                      </a:r>
                    </a:p>
                  </a:txBody>
                  <a:tcPr marL="59445" marR="59445" marT="0" marB="0" vert="vert270"/>
                </a:tc>
                <a:extLst>
                  <a:ext uri="{0D108BD9-81ED-4DB2-BD59-A6C34878D82A}">
                    <a16:rowId xmlns:a16="http://schemas.microsoft.com/office/drawing/2014/main" val="731857033"/>
                  </a:ext>
                </a:extLst>
              </a:tr>
              <a:tr h="3276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Apertura plazo de solicitudes </a:t>
                      </a:r>
                    </a:p>
                  </a:txBody>
                  <a:tcPr marL="59445" marR="59445" marT="0" marB="0" anchor="ctr">
                    <a:solidFill>
                      <a:srgbClr val="FDD7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ES" sz="1000" kern="10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s-ES" sz="1000" kern="10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extLst>
                  <a:ext uri="{0D108BD9-81ED-4DB2-BD59-A6C34878D82A}">
                    <a16:rowId xmlns:a16="http://schemas.microsoft.com/office/drawing/2014/main" val="2492897399"/>
                  </a:ext>
                </a:extLst>
              </a:tr>
              <a:tr h="3768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Cierre plazo de solicitudes máximo</a:t>
                      </a:r>
                    </a:p>
                  </a:txBody>
                  <a:tcPr marL="59445" marR="59445" marT="0" marB="0" anchor="ctr">
                    <a:solidFill>
                      <a:srgbClr val="FDD7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extLst>
                  <a:ext uri="{0D108BD9-81ED-4DB2-BD59-A6C34878D82A}">
                    <a16:rowId xmlns:a16="http://schemas.microsoft.com/office/drawing/2014/main" val="905497090"/>
                  </a:ext>
                </a:extLst>
              </a:tr>
              <a:tr h="3768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Periodo elegible primera anualidad 2026</a:t>
                      </a:r>
                    </a:p>
                  </a:txBody>
                  <a:tcPr marL="59445" marR="59445" marT="0" marB="0" anchor="ctr">
                    <a:solidFill>
                      <a:srgbClr val="FDD7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extLst>
                  <a:ext uri="{0D108BD9-81ED-4DB2-BD59-A6C34878D82A}">
                    <a16:rowId xmlns:a16="http://schemas.microsoft.com/office/drawing/2014/main" val="3046868759"/>
                  </a:ext>
                </a:extLst>
              </a:tr>
              <a:tr h="3768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Presentación justificaciones primera anualidad 2026 máximo </a:t>
                      </a:r>
                    </a:p>
                  </a:txBody>
                  <a:tcPr marL="59445" marR="59445" marT="0" marB="0" anchor="ctr">
                    <a:solidFill>
                      <a:srgbClr val="FDD7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extLst>
                  <a:ext uri="{0D108BD9-81ED-4DB2-BD59-A6C34878D82A}">
                    <a16:rowId xmlns:a16="http://schemas.microsoft.com/office/drawing/2014/main" val="1677348674"/>
                  </a:ext>
                </a:extLst>
              </a:tr>
              <a:tr h="3768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Apertura plazo de presentación justificaciones plataforma primera anualidad 2026</a:t>
                      </a:r>
                    </a:p>
                  </a:txBody>
                  <a:tcPr marL="59445" marR="59445" marT="0" marB="0" anchor="ctr">
                    <a:solidFill>
                      <a:srgbClr val="FDD7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01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s-ES" sz="1000" kern="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extLst>
                  <a:ext uri="{0D108BD9-81ED-4DB2-BD59-A6C34878D82A}">
                    <a16:rowId xmlns:a16="http://schemas.microsoft.com/office/drawing/2014/main" val="1754947644"/>
                  </a:ext>
                </a:extLst>
              </a:tr>
              <a:tr h="3768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Periodo elegible segunda anualidad 2027</a:t>
                      </a:r>
                    </a:p>
                  </a:txBody>
                  <a:tcPr marL="59445" marR="59445" marT="0" marB="0" anchor="ctr">
                    <a:solidFill>
                      <a:srgbClr val="FDD7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01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extLst>
                  <a:ext uri="{0D108BD9-81ED-4DB2-BD59-A6C34878D82A}">
                    <a16:rowId xmlns:a16="http://schemas.microsoft.com/office/drawing/2014/main" val="430545133"/>
                  </a:ext>
                </a:extLst>
              </a:tr>
              <a:tr h="3768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Presentación justificaciones segunda anualidad 2027 (máximo)</a:t>
                      </a:r>
                    </a:p>
                  </a:txBody>
                  <a:tcPr marL="59445" marR="59445" marT="0" marB="0" anchor="ctr">
                    <a:solidFill>
                      <a:srgbClr val="FDD7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59445" marR="59445" marT="0" marB="0" anchor="ctr"/>
                </a:tc>
                <a:extLst>
                  <a:ext uri="{0D108BD9-81ED-4DB2-BD59-A6C34878D82A}">
                    <a16:rowId xmlns:a16="http://schemas.microsoft.com/office/drawing/2014/main" val="2786468609"/>
                  </a:ext>
                </a:extLst>
              </a:tr>
              <a:tr h="3768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Apertura plazo de presentación justificaciones plataforma segunda anualidad 2027</a:t>
                      </a:r>
                    </a:p>
                  </a:txBody>
                  <a:tcPr marL="59445" marR="59445" marT="0" marB="0" anchor="ctr">
                    <a:solidFill>
                      <a:srgbClr val="FDD7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01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s-ES" sz="1000" kern="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9445" marR="59445" marT="0" marB="0" anchor="ctr"/>
                </a:tc>
                <a:extLst>
                  <a:ext uri="{0D108BD9-81ED-4DB2-BD59-A6C34878D82A}">
                    <a16:rowId xmlns:a16="http://schemas.microsoft.com/office/drawing/2014/main" val="335034576"/>
                  </a:ext>
                </a:extLst>
              </a:tr>
              <a:tr h="3768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Presentación de modificaciones (primera y segunda anualidad) plazo máximo</a:t>
                      </a:r>
                    </a:p>
                  </a:txBody>
                  <a:tcPr marL="59445" marR="59445" marT="0" marB="0" anchor="ctr">
                    <a:solidFill>
                      <a:srgbClr val="FDD7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000" kern="1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9445" marR="59445" marT="0" marB="0" anchor="ctr"/>
                </a:tc>
                <a:extLst>
                  <a:ext uri="{0D108BD9-81ED-4DB2-BD59-A6C34878D82A}">
                    <a16:rowId xmlns:a16="http://schemas.microsoft.com/office/drawing/2014/main" val="697613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6847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46347-0617-ED5F-19DC-53838065D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4A0842C-2F8F-CE8A-99C6-C8DDD2A18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049" y="5552856"/>
            <a:ext cx="10371719" cy="105165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06D297F-F7B8-1CAE-2212-D78A1C4EC9F6}"/>
              </a:ext>
            </a:extLst>
          </p:cNvPr>
          <p:cNvSpPr txBox="1"/>
          <p:nvPr/>
        </p:nvSpPr>
        <p:spPr>
          <a:xfrm>
            <a:off x="523686" y="319088"/>
            <a:ext cx="11352444" cy="584775"/>
          </a:xfrm>
          <a:prstGeom prst="rect">
            <a:avLst/>
          </a:prstGeom>
          <a:solidFill>
            <a:srgbClr val="FDD7F3"/>
          </a:solidFill>
        </p:spPr>
        <p:txBody>
          <a:bodyPr wrap="square" rtlCol="0">
            <a:spAutoFit/>
          </a:bodyPr>
          <a:lstStyle/>
          <a:p>
            <a:r>
              <a:rPr lang="es-ES" sz="3200" b="1" dirty="0">
                <a:latin typeface="Aptos Display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Actuaciones tipo A 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8A56B9-8B2C-47F1-8CBB-CA5761D1C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13</a:t>
            </a:fld>
            <a:endParaRPr lang="en-U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919848C-A855-B31F-40D0-487F138DF2FA}"/>
              </a:ext>
            </a:extLst>
          </p:cNvPr>
          <p:cNvSpPr txBox="1"/>
          <p:nvPr/>
        </p:nvSpPr>
        <p:spPr>
          <a:xfrm>
            <a:off x="523686" y="1185920"/>
            <a:ext cx="11352444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800" dirty="0">
                <a:latin typeface="Aptos" panose="020B0004020202020204" pitchFamily="34" charset="0"/>
              </a:rPr>
              <a:t>Entidades locales de la RECS al corriente de pago de la cuota anual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800" b="1" dirty="0">
                <a:latin typeface="Aptos" panose="020B0004020202020204" pitchFamily="34" charset="0"/>
              </a:rPr>
              <a:t>Finalizado o iniciado proceso de adhesión a la EPSP (ver BBRR)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400" dirty="0">
                <a:latin typeface="Aptos" panose="020B0004020202020204" pitchFamily="34" charset="0"/>
              </a:rPr>
              <a:t>Máximo 2 actuaciones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2400" dirty="0">
                <a:latin typeface="Aptos" panose="020B0004020202020204" pitchFamily="34" charset="0"/>
              </a:rPr>
              <a:t>Materia en línea con los objetivos de la RECS y de la EPSP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2400" dirty="0">
                <a:latin typeface="Aptos" panose="020B0004020202020204" pitchFamily="34" charset="0"/>
              </a:rPr>
              <a:t>Una línea temática por actuación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2400" dirty="0">
                <a:latin typeface="Aptos" panose="020B0004020202020204" pitchFamily="34" charset="0"/>
              </a:rPr>
              <a:t>Atención a las actuaciones NO elegibles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2400" dirty="0">
                <a:latin typeface="Aptos" panose="020B0004020202020204" pitchFamily="34" charset="0"/>
              </a:rPr>
              <a:t>Qué es financiable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s-ES" sz="2800" dirty="0">
              <a:latin typeface="Aptos" panose="020B00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s-ES" sz="2800" dirty="0">
              <a:latin typeface="Aptos" panose="020B0004020202020204" pitchFamily="34" charset="0"/>
            </a:endParaRPr>
          </a:p>
          <a:p>
            <a:pPr>
              <a:lnSpc>
                <a:spcPct val="150000"/>
              </a:lnSpc>
            </a:pPr>
            <a:endParaRPr lang="es-ES" sz="2800" dirty="0">
              <a:latin typeface="Aptos" panose="020B0004020202020204" pitchFamily="34" charset="0"/>
            </a:endParaRPr>
          </a:p>
          <a:p>
            <a:pPr lvl="1"/>
            <a:endParaRPr lang="es-ES" sz="28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886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5C386-B562-386D-919E-8CF633E17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E015395-D111-F9B0-EC33-2F25F729E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904" y="5751655"/>
            <a:ext cx="10371719" cy="105165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22C6344-6E57-F8F0-504A-91BC4FFAA6A7}"/>
              </a:ext>
            </a:extLst>
          </p:cNvPr>
          <p:cNvSpPr txBox="1"/>
          <p:nvPr/>
        </p:nvSpPr>
        <p:spPr>
          <a:xfrm>
            <a:off x="523686" y="319088"/>
            <a:ext cx="11352444" cy="584775"/>
          </a:xfrm>
          <a:prstGeom prst="rect">
            <a:avLst/>
          </a:prstGeom>
          <a:solidFill>
            <a:srgbClr val="FDD7F3"/>
          </a:solidFill>
        </p:spPr>
        <p:txBody>
          <a:bodyPr wrap="square" rtlCol="0">
            <a:spAutoFit/>
          </a:bodyPr>
          <a:lstStyle/>
          <a:p>
            <a:r>
              <a:rPr lang="es-ES" sz="3200" b="1" dirty="0">
                <a:latin typeface="Aptos Display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Actuaciones tipo B 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51B9C5-4608-A386-9E0F-DC55EAB0B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455" y="6555149"/>
            <a:ext cx="2743200" cy="365125"/>
          </a:xfrm>
        </p:spPr>
        <p:txBody>
          <a:bodyPr/>
          <a:lstStyle/>
          <a:p>
            <a:fld id="{3109D357-8067-4A1F-97B2-93C5160B78D9}" type="slidenum">
              <a:rPr lang="en-US" smtClean="0"/>
              <a:t>14</a:t>
            </a:fld>
            <a:endParaRPr lang="en-U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AF25E92-CB6D-AB6C-C00C-97032ADB30FD}"/>
              </a:ext>
            </a:extLst>
          </p:cNvPr>
          <p:cNvSpPr txBox="1"/>
          <p:nvPr/>
        </p:nvSpPr>
        <p:spPr>
          <a:xfrm>
            <a:off x="0" y="1030682"/>
            <a:ext cx="1187613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dirty="0">
                <a:latin typeface="Aptos" panose="020B0004020202020204" pitchFamily="34" charset="0"/>
              </a:rPr>
              <a:t>IMPLEMENTACIÓN LOCAL DE LA ESTRATEGIA DE PROMOCIÓN DE LA SALUD Y PREVENCIÓN EN EL SNS 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s-ES" sz="2800" dirty="0">
              <a:latin typeface="Aptos" panose="020B00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s-ES" sz="2800" dirty="0">
              <a:latin typeface="Aptos" panose="020B0004020202020204" pitchFamily="34" charset="0"/>
            </a:endParaRPr>
          </a:p>
          <a:p>
            <a:pPr>
              <a:lnSpc>
                <a:spcPct val="150000"/>
              </a:lnSpc>
            </a:pPr>
            <a:endParaRPr lang="es-ES" sz="2800" dirty="0">
              <a:latin typeface="Aptos" panose="020B0004020202020204" pitchFamily="34" charset="0"/>
            </a:endParaRPr>
          </a:p>
          <a:p>
            <a:pPr lvl="1"/>
            <a:endParaRPr lang="es-ES" sz="2800" dirty="0">
              <a:latin typeface="Aptos" panose="020B0004020202020204" pitchFamily="34" charset="0"/>
            </a:endParaRP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5C632EC6-1B50-3EBD-533F-C3C608983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77" y="2564279"/>
            <a:ext cx="1877156" cy="27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3C9CB365-7D1D-1593-2DFE-888EA44FD9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4" t="16017" r="27805" b="3229"/>
          <a:stretch/>
        </p:blipFill>
        <p:spPr bwMode="auto">
          <a:xfrm>
            <a:off x="3509203" y="2536130"/>
            <a:ext cx="1939766" cy="2732476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77793765-4E49-FB2B-2779-DD3C3D748127}"/>
              </a:ext>
            </a:extLst>
          </p:cNvPr>
          <p:cNvSpPr/>
          <p:nvPr/>
        </p:nvSpPr>
        <p:spPr>
          <a:xfrm>
            <a:off x="3867402" y="5296754"/>
            <a:ext cx="20706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prstClr val="black"/>
                </a:solidFill>
                <a:latin typeface="Calibri"/>
              </a:rPr>
              <a:t>Infografía </a:t>
            </a:r>
            <a:r>
              <a:rPr lang="es-ES" sz="1600" dirty="0">
                <a:solidFill>
                  <a:prstClr val="black"/>
                </a:solidFill>
                <a:latin typeface="Calibri"/>
                <a:hlinkClick r:id="rId5"/>
              </a:rPr>
              <a:t>aquí</a:t>
            </a:r>
            <a:endParaRPr lang="es-E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86C0A2D-16D2-8F74-0EF8-DE690C107627}"/>
              </a:ext>
            </a:extLst>
          </p:cNvPr>
          <p:cNvSpPr txBox="1"/>
          <p:nvPr/>
        </p:nvSpPr>
        <p:spPr>
          <a:xfrm>
            <a:off x="993670" y="524045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prstClr val="black"/>
                </a:solidFill>
                <a:latin typeface="Calibri"/>
              </a:rPr>
              <a:t>Disponible </a:t>
            </a:r>
            <a:r>
              <a:rPr lang="es-ES" sz="1600" dirty="0">
                <a:solidFill>
                  <a:prstClr val="black"/>
                </a:solidFill>
                <a:latin typeface="Calibri"/>
                <a:hlinkClick r:id="rId6"/>
              </a:rPr>
              <a:t>aquí </a:t>
            </a:r>
            <a:endParaRPr lang="es-E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25343CCB-0FFA-B885-8ED1-4A07B09F0720}"/>
              </a:ext>
            </a:extLst>
          </p:cNvPr>
          <p:cNvSpPr/>
          <p:nvPr/>
        </p:nvSpPr>
        <p:spPr>
          <a:xfrm>
            <a:off x="6923314" y="2536130"/>
            <a:ext cx="3099460" cy="75333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ADHESIÓN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DC03FCD7-A116-7AC5-890C-778C809A281B}"/>
              </a:ext>
            </a:extLst>
          </p:cNvPr>
          <p:cNvSpPr/>
          <p:nvPr/>
        </p:nvSpPr>
        <p:spPr>
          <a:xfrm>
            <a:off x="6923314" y="3548246"/>
            <a:ext cx="3099460" cy="75333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MESA INTERSECTORIAL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94B37F8C-FDD5-F353-C543-688D424F8C05}"/>
              </a:ext>
            </a:extLst>
          </p:cNvPr>
          <p:cNvSpPr/>
          <p:nvPr/>
        </p:nvSpPr>
        <p:spPr>
          <a:xfrm>
            <a:off x="6923314" y="4454093"/>
            <a:ext cx="3099460" cy="75333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MAPA DE RECURSOS Y ACTIVOS</a:t>
            </a:r>
          </a:p>
        </p:txBody>
      </p:sp>
    </p:spTree>
    <p:extLst>
      <p:ext uri="{BB962C8B-B14F-4D97-AF65-F5344CB8AC3E}">
        <p14:creationId xmlns:p14="http://schemas.microsoft.com/office/powerpoint/2010/main" val="3981122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Marcador de contenido"/>
          <p:cNvSpPr txBox="1">
            <a:spLocks/>
          </p:cNvSpPr>
          <p:nvPr/>
        </p:nvSpPr>
        <p:spPr>
          <a:xfrm>
            <a:off x="1967566" y="4466514"/>
            <a:ext cx="8496737" cy="892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b="1" dirty="0">
                <a:solidFill>
                  <a:srgbClr val="4F81BD"/>
                </a:solidFill>
                <a:latin typeface="Calibri"/>
              </a:rPr>
              <a:t>				</a:t>
            </a:r>
            <a:endParaRPr lang="es-ES" dirty="0">
              <a:solidFill>
                <a:prstClr val="black"/>
              </a:solidFill>
              <a:latin typeface="Calibri"/>
            </a:endParaRPr>
          </a:p>
          <a:p>
            <a:pPr marL="0" indent="0">
              <a:buNone/>
            </a:pPr>
            <a:endParaRPr lang="es-ES" dirty="0">
              <a:solidFill>
                <a:prstClr val="black"/>
              </a:solidFill>
              <a:latin typeface="Calibri"/>
            </a:endParaRPr>
          </a:p>
          <a:p>
            <a:pPr marL="0" indent="0">
              <a:buNone/>
            </a:pPr>
            <a:endParaRPr lang="es-ES" dirty="0">
              <a:solidFill>
                <a:prstClr val="black"/>
              </a:solidFill>
              <a:latin typeface="Calibri"/>
            </a:endParaRPr>
          </a:p>
          <a:p>
            <a:pPr marL="0" indent="0">
              <a:buNone/>
            </a:pPr>
            <a:endParaRPr lang="es-ES" dirty="0">
              <a:solidFill>
                <a:prstClr val="black"/>
              </a:solidFill>
              <a:latin typeface="Calibri"/>
            </a:endParaRPr>
          </a:p>
          <a:p>
            <a:pPr marL="0" indent="0">
              <a:buNone/>
            </a:pPr>
            <a:endParaRPr lang="es-ES" dirty="0">
              <a:solidFill>
                <a:prstClr val="black"/>
              </a:solidFill>
              <a:latin typeface="Calibri"/>
            </a:endParaRPr>
          </a:p>
          <a:p>
            <a:pPr marL="0" indent="0">
              <a:buNone/>
            </a:pPr>
            <a:endParaRPr lang="es-ES" dirty="0">
              <a:solidFill>
                <a:prstClr val="black"/>
              </a:solidFill>
              <a:latin typeface="Calibri"/>
            </a:endParaRPr>
          </a:p>
          <a:p>
            <a:pPr marL="0" indent="0">
              <a:buNone/>
            </a:pPr>
            <a:endParaRPr lang="es-E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AutoShape 6" descr="Imaxe relacionada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AutoShape 8" descr="Imaxe relacionada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AutoShape 10" descr="Ayuntamiento icono gratis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AutoShape 12" descr="Ayuntamiento icono gratis"/>
          <p:cNvSpPr>
            <a:spLocks noChangeAspect="1" noChangeArrowheads="1"/>
          </p:cNvSpPr>
          <p:nvPr/>
        </p:nvSpPr>
        <p:spPr bwMode="auto">
          <a:xfrm>
            <a:off x="3532480" y="321902"/>
            <a:ext cx="311047" cy="31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AutoShape 2" descr="Agenda icono grati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AutoShape 5" descr="Conferencias icono gratis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AutoShape 7" descr="Conferencias icono gratis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175" y="1019533"/>
            <a:ext cx="7109862" cy="5105255"/>
          </a:xfrm>
          <a:prstGeom prst="rect">
            <a:avLst/>
          </a:prstGeom>
        </p:spPr>
      </p:pic>
      <p:sp>
        <p:nvSpPr>
          <p:cNvPr id="31" name="8 Anillo"/>
          <p:cNvSpPr/>
          <p:nvPr/>
        </p:nvSpPr>
        <p:spPr>
          <a:xfrm>
            <a:off x="2046514" y="2279001"/>
            <a:ext cx="1827571" cy="1216867"/>
          </a:xfrm>
          <a:prstGeom prst="donut">
            <a:avLst>
              <a:gd name="adj" fmla="val 8656"/>
            </a:avLst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60">
              <a:solidFill>
                <a:schemeClr val="tx1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AD82D02-0C7F-4B7A-BC7A-A7E1D94F7A36}"/>
              </a:ext>
            </a:extLst>
          </p:cNvPr>
          <p:cNvSpPr txBox="1"/>
          <p:nvPr/>
        </p:nvSpPr>
        <p:spPr>
          <a:xfrm>
            <a:off x="560155" y="99230"/>
            <a:ext cx="11352444" cy="584775"/>
          </a:xfrm>
          <a:prstGeom prst="rect">
            <a:avLst/>
          </a:prstGeom>
          <a:solidFill>
            <a:srgbClr val="FDD7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779D3"/>
                </a:solidFill>
                <a:latin typeface="Calibri"/>
              </a:rPr>
              <a:t>IMPLEMENTACIÓN LOCAL DE LA EPSP: ADHESIÓN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01C158F-5AB4-7DB4-064D-F3A086BF5F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904" y="5751655"/>
            <a:ext cx="10371719" cy="1051651"/>
          </a:xfrm>
          <a:prstGeom prst="rect">
            <a:avLst/>
          </a:prstGeom>
        </p:spPr>
      </p:pic>
      <p:sp>
        <p:nvSpPr>
          <p:cNvPr id="3" name="Marcador de número de diapositiva 5">
            <a:extLst>
              <a:ext uri="{FF2B5EF4-FFF2-40B4-BE49-F238E27FC236}">
                <a16:creationId xmlns:a16="http://schemas.microsoft.com/office/drawing/2014/main" id="{816D70B2-CD21-AD5D-1687-951989DB2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455" y="6555149"/>
            <a:ext cx="2743200" cy="365125"/>
          </a:xfrm>
        </p:spPr>
        <p:txBody>
          <a:bodyPr/>
          <a:lstStyle/>
          <a:p>
            <a:fld id="{3109D357-8067-4A1F-97B2-93C5160B78D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96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Marcador de contenido"/>
          <p:cNvSpPr txBox="1">
            <a:spLocks/>
          </p:cNvSpPr>
          <p:nvPr/>
        </p:nvSpPr>
        <p:spPr>
          <a:xfrm>
            <a:off x="1967566" y="4466514"/>
            <a:ext cx="8496737" cy="892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b="1" dirty="0">
                <a:solidFill>
                  <a:srgbClr val="4F81BD"/>
                </a:solidFill>
                <a:latin typeface="Calibri"/>
              </a:rPr>
              <a:t>				</a:t>
            </a:r>
            <a:endParaRPr lang="es-ES" dirty="0">
              <a:solidFill>
                <a:prstClr val="black"/>
              </a:solidFill>
              <a:latin typeface="Calibri"/>
            </a:endParaRPr>
          </a:p>
          <a:p>
            <a:pPr marL="0" indent="0">
              <a:buNone/>
            </a:pPr>
            <a:endParaRPr lang="es-ES" dirty="0">
              <a:solidFill>
                <a:prstClr val="black"/>
              </a:solidFill>
              <a:latin typeface="Calibri"/>
            </a:endParaRPr>
          </a:p>
          <a:p>
            <a:pPr marL="0" indent="0">
              <a:buNone/>
            </a:pPr>
            <a:endParaRPr lang="es-ES" dirty="0">
              <a:solidFill>
                <a:prstClr val="black"/>
              </a:solidFill>
              <a:latin typeface="Calibri"/>
            </a:endParaRPr>
          </a:p>
          <a:p>
            <a:pPr marL="0" indent="0">
              <a:buNone/>
            </a:pPr>
            <a:endParaRPr lang="es-ES" dirty="0">
              <a:solidFill>
                <a:prstClr val="black"/>
              </a:solidFill>
              <a:latin typeface="Calibri"/>
            </a:endParaRPr>
          </a:p>
          <a:p>
            <a:pPr marL="0" indent="0">
              <a:buNone/>
            </a:pPr>
            <a:endParaRPr lang="es-ES" dirty="0">
              <a:solidFill>
                <a:prstClr val="black"/>
              </a:solidFill>
              <a:latin typeface="Calibri"/>
            </a:endParaRPr>
          </a:p>
          <a:p>
            <a:pPr marL="0" indent="0">
              <a:buNone/>
            </a:pPr>
            <a:endParaRPr lang="es-ES" dirty="0">
              <a:solidFill>
                <a:prstClr val="black"/>
              </a:solidFill>
              <a:latin typeface="Calibri"/>
            </a:endParaRPr>
          </a:p>
          <a:p>
            <a:pPr marL="0" indent="0">
              <a:buNone/>
            </a:pPr>
            <a:endParaRPr lang="es-ES" sz="10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4152020560"/>
              </p:ext>
            </p:extLst>
          </p:nvPr>
        </p:nvGraphicFramePr>
        <p:xfrm>
          <a:off x="1808570" y="2380951"/>
          <a:ext cx="87129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6496730" y="3647419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prstClr val="black"/>
                </a:solidFill>
                <a:latin typeface="Calibri"/>
              </a:rPr>
              <a:t>3. CRONOGRAMA</a:t>
            </a:r>
            <a:endParaRPr lang="es-E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AutoShape 6" descr="Imaxe relacionada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AutoShape 8" descr="Imaxe relacionada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AutoShape 10" descr="Ayuntamiento icono gratis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AutoShape 12" descr="Ayuntamiento icono gratis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624" y="2406882"/>
            <a:ext cx="1574304" cy="157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 descr="Agenda icono grati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730" y="1738256"/>
            <a:ext cx="1385704" cy="1388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5" descr="Conferencias icono gratis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AutoShape 7" descr="Conferencias icono gratis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42" y="1902826"/>
            <a:ext cx="170353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279" y="1110738"/>
            <a:ext cx="1530331" cy="153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377538" y="540592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prstClr val="black"/>
                </a:solidFill>
                <a:latin typeface="Calibri"/>
                <a:hlinkClick r:id="rId12"/>
              </a:rPr>
              <a:t>https://www.sanidad.gob.es/areas/promocionPrevencion/entornosSaludables/local/estrategia/dossier/home.htm</a:t>
            </a:r>
            <a:r>
              <a:rPr lang="es-ES" sz="14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B862AF9-5EF6-40B4-9886-6B4AEDE2D12E}"/>
              </a:ext>
            </a:extLst>
          </p:cNvPr>
          <p:cNvSpPr txBox="1"/>
          <p:nvPr/>
        </p:nvSpPr>
        <p:spPr>
          <a:xfrm>
            <a:off x="560155" y="99230"/>
            <a:ext cx="11352444" cy="584775"/>
          </a:xfrm>
          <a:prstGeom prst="rect">
            <a:avLst/>
          </a:prstGeom>
          <a:solidFill>
            <a:srgbClr val="FDD7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779D3"/>
                </a:solidFill>
                <a:latin typeface="Calibri"/>
              </a:rPr>
              <a:t>IMPLEMENTACIÓN LOCAL DE LA EPSP: ADHESIÓN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5EFB01C7-8C70-AC70-3AC7-10DE6ABD42A3}"/>
              </a:ext>
            </a:extLst>
          </p:cNvPr>
          <p:cNvSpPr/>
          <p:nvPr/>
        </p:nvSpPr>
        <p:spPr>
          <a:xfrm>
            <a:off x="417836" y="1080968"/>
            <a:ext cx="3099460" cy="75333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ADHESIÓN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43AFCFF-2EC4-DD27-70AC-09FB466FF8B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81904" y="5751655"/>
            <a:ext cx="10371719" cy="1051651"/>
          </a:xfrm>
          <a:prstGeom prst="rect">
            <a:avLst/>
          </a:prstGeom>
        </p:spPr>
      </p:pic>
      <p:sp>
        <p:nvSpPr>
          <p:cNvPr id="17" name="Marcador de número de diapositiva 5">
            <a:extLst>
              <a:ext uri="{FF2B5EF4-FFF2-40B4-BE49-F238E27FC236}">
                <a16:creationId xmlns:a16="http://schemas.microsoft.com/office/drawing/2014/main" id="{FF63D354-3C52-3C4B-E741-2007A0365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455" y="6555149"/>
            <a:ext cx="2743200" cy="365125"/>
          </a:xfrm>
        </p:spPr>
        <p:txBody>
          <a:bodyPr/>
          <a:lstStyle/>
          <a:p>
            <a:fld id="{3109D357-8067-4A1F-97B2-93C5160B78D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00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75BF6-4511-4130-21D2-811AE1C0F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Marcador de contenido">
            <a:extLst>
              <a:ext uri="{FF2B5EF4-FFF2-40B4-BE49-F238E27FC236}">
                <a16:creationId xmlns:a16="http://schemas.microsoft.com/office/drawing/2014/main" id="{3A65AABF-C140-4131-B6F8-98B97EFE2C22}"/>
              </a:ext>
            </a:extLst>
          </p:cNvPr>
          <p:cNvSpPr txBox="1">
            <a:spLocks/>
          </p:cNvSpPr>
          <p:nvPr/>
        </p:nvSpPr>
        <p:spPr>
          <a:xfrm>
            <a:off x="1917324" y="4027515"/>
            <a:ext cx="8496737" cy="892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b="1" dirty="0">
                <a:solidFill>
                  <a:srgbClr val="4F81BD"/>
                </a:solidFill>
                <a:latin typeface="Calibri"/>
              </a:rPr>
              <a:t>				</a:t>
            </a:r>
            <a:endParaRPr lang="es-ES" dirty="0">
              <a:solidFill>
                <a:prstClr val="black"/>
              </a:solidFill>
              <a:latin typeface="Calibri"/>
            </a:endParaRPr>
          </a:p>
          <a:p>
            <a:pPr marL="0" indent="0">
              <a:buNone/>
            </a:pPr>
            <a:endParaRPr lang="es-ES" dirty="0">
              <a:solidFill>
                <a:prstClr val="black"/>
              </a:solidFill>
              <a:latin typeface="Calibri"/>
            </a:endParaRPr>
          </a:p>
          <a:p>
            <a:pPr marL="0" indent="0">
              <a:buNone/>
            </a:pPr>
            <a:endParaRPr lang="es-ES" dirty="0">
              <a:solidFill>
                <a:prstClr val="black"/>
              </a:solidFill>
              <a:latin typeface="Calibri"/>
            </a:endParaRPr>
          </a:p>
          <a:p>
            <a:pPr marL="0" indent="0">
              <a:buNone/>
            </a:pPr>
            <a:endParaRPr lang="es-ES" dirty="0">
              <a:solidFill>
                <a:prstClr val="black"/>
              </a:solidFill>
              <a:latin typeface="Calibri"/>
            </a:endParaRPr>
          </a:p>
          <a:p>
            <a:pPr marL="0" indent="0">
              <a:buNone/>
            </a:pPr>
            <a:endParaRPr lang="es-ES" dirty="0">
              <a:solidFill>
                <a:prstClr val="black"/>
              </a:solidFill>
              <a:latin typeface="Calibri"/>
            </a:endParaRPr>
          </a:p>
          <a:p>
            <a:pPr marL="0" indent="0">
              <a:buNone/>
            </a:pPr>
            <a:endParaRPr lang="es-ES" dirty="0">
              <a:solidFill>
                <a:prstClr val="black"/>
              </a:solidFill>
              <a:latin typeface="Calibri"/>
            </a:endParaRPr>
          </a:p>
          <a:p>
            <a:pPr marL="0" indent="0">
              <a:buNone/>
            </a:pPr>
            <a:endParaRPr lang="es-E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AutoShape 6" descr="Imaxe relacionada">
            <a:extLst>
              <a:ext uri="{FF2B5EF4-FFF2-40B4-BE49-F238E27FC236}">
                <a16:creationId xmlns:a16="http://schemas.microsoft.com/office/drawing/2014/main" id="{36FB5B5F-7B50-EA0F-622F-4D0C6BCC9F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AutoShape 8" descr="Imaxe relacionada">
            <a:extLst>
              <a:ext uri="{FF2B5EF4-FFF2-40B4-BE49-F238E27FC236}">
                <a16:creationId xmlns:a16="http://schemas.microsoft.com/office/drawing/2014/main" id="{92EFAA78-79A8-8E62-AE8C-9E8278066C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AutoShape 10" descr="Ayuntamiento icono gratis">
            <a:extLst>
              <a:ext uri="{FF2B5EF4-FFF2-40B4-BE49-F238E27FC236}">
                <a16:creationId xmlns:a16="http://schemas.microsoft.com/office/drawing/2014/main" id="{2EF082F6-69E0-A19C-BA33-787D30818E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AutoShape 12" descr="Ayuntamiento icono gratis">
            <a:extLst>
              <a:ext uri="{FF2B5EF4-FFF2-40B4-BE49-F238E27FC236}">
                <a16:creationId xmlns:a16="http://schemas.microsoft.com/office/drawing/2014/main" id="{A99B3417-F8B3-13FC-8CA0-C3BABA509C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AutoShape 2" descr="Agenda icono gratis">
            <a:extLst>
              <a:ext uri="{FF2B5EF4-FFF2-40B4-BE49-F238E27FC236}">
                <a16:creationId xmlns:a16="http://schemas.microsoft.com/office/drawing/2014/main" id="{51398296-7B9C-77CB-AC3D-68276C0881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AutoShape 5" descr="Conferencias icono gratis">
            <a:extLst>
              <a:ext uri="{FF2B5EF4-FFF2-40B4-BE49-F238E27FC236}">
                <a16:creationId xmlns:a16="http://schemas.microsoft.com/office/drawing/2014/main" id="{33317A10-7A68-C4B1-1D66-CA49AEB9BB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AutoShape 7" descr="Conferencias icono gratis">
            <a:extLst>
              <a:ext uri="{FF2B5EF4-FFF2-40B4-BE49-F238E27FC236}">
                <a16:creationId xmlns:a16="http://schemas.microsoft.com/office/drawing/2014/main" id="{FE433DDA-A731-6457-4342-75AA36A112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481F0F4-DDFE-91AE-ADEC-BC7407157D1D}"/>
              </a:ext>
            </a:extLst>
          </p:cNvPr>
          <p:cNvSpPr/>
          <p:nvPr/>
        </p:nvSpPr>
        <p:spPr>
          <a:xfrm>
            <a:off x="1493886" y="5484896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prstClr val="black"/>
                </a:solidFill>
                <a:latin typeface="Calibri"/>
                <a:hlinkClick r:id="rId2"/>
              </a:rPr>
              <a:t>https://www.sanidad.gob.es/areas/promocionPrevencion/entornosSaludables/local/estrategia/dossier/home.htm</a:t>
            </a:r>
            <a:r>
              <a:rPr lang="es-ES" sz="14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4AB4642B-9F0B-5510-8C15-52C771173BD5}"/>
              </a:ext>
            </a:extLst>
          </p:cNvPr>
          <p:cNvSpPr txBox="1"/>
          <p:nvPr/>
        </p:nvSpPr>
        <p:spPr>
          <a:xfrm>
            <a:off x="560155" y="99230"/>
            <a:ext cx="11352444" cy="584775"/>
          </a:xfrm>
          <a:prstGeom prst="rect">
            <a:avLst/>
          </a:prstGeom>
          <a:solidFill>
            <a:srgbClr val="FDD7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779D3"/>
                </a:solidFill>
                <a:latin typeface="Calibri"/>
              </a:rPr>
              <a:t>IMPLEMENTACIÓN LOCAL DE LA EPSP: MESA Y MAPA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9DA05B9-49C5-5CE7-F54C-9BAE33D9F2AA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379" y="1855692"/>
            <a:ext cx="1839600" cy="1800000"/>
          </a:xfrm>
          <a:prstGeom prst="ellipse">
            <a:avLst/>
          </a:prstGeom>
          <a:ln w="12700" cap="rnd">
            <a:solidFill>
              <a:schemeClr val="tx1"/>
            </a:solidFill>
          </a:ln>
          <a:effectLst/>
        </p:spPr>
      </p:pic>
      <p:sp>
        <p:nvSpPr>
          <p:cNvPr id="13" name="Elipse 12">
            <a:extLst>
              <a:ext uri="{FF2B5EF4-FFF2-40B4-BE49-F238E27FC236}">
                <a16:creationId xmlns:a16="http://schemas.microsoft.com/office/drawing/2014/main" id="{CCC4C1B1-567B-D4B7-506E-F404BA8383E1}"/>
              </a:ext>
            </a:extLst>
          </p:cNvPr>
          <p:cNvSpPr/>
          <p:nvPr/>
        </p:nvSpPr>
        <p:spPr>
          <a:xfrm>
            <a:off x="2123816" y="1874980"/>
            <a:ext cx="1839600" cy="1800000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  <a:ln w="12700">
            <a:solidFill>
              <a:schemeClr val="bg2">
                <a:lumMod val="1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noProof="0" dirty="0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DFE258FF-ACEA-9749-1D63-F66A8F60E06B}"/>
              </a:ext>
            </a:extLst>
          </p:cNvPr>
          <p:cNvSpPr/>
          <p:nvPr/>
        </p:nvSpPr>
        <p:spPr>
          <a:xfrm>
            <a:off x="1493886" y="1006258"/>
            <a:ext cx="3099460" cy="75333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MESA INTERSECTORIAL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13694FBD-FCD3-5107-6F78-6C08635A2E6F}"/>
              </a:ext>
            </a:extLst>
          </p:cNvPr>
          <p:cNvSpPr/>
          <p:nvPr/>
        </p:nvSpPr>
        <p:spPr>
          <a:xfrm>
            <a:off x="6692730" y="996413"/>
            <a:ext cx="3099460" cy="75333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MAPA DE RECURSOS Y ACTIVOS</a:t>
            </a:r>
          </a:p>
        </p:txBody>
      </p:sp>
      <p:pic>
        <p:nvPicPr>
          <p:cNvPr id="1028" name="Picture 4" descr="Logo Localiza Salud, mapa de recursos comunitarios y activos para la salud">
            <a:extLst>
              <a:ext uri="{FF2B5EF4-FFF2-40B4-BE49-F238E27FC236}">
                <a16:creationId xmlns:a16="http://schemas.microsoft.com/office/drawing/2014/main" id="{9816E723-9C4B-E151-CF24-D32153F14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86" y="3674980"/>
            <a:ext cx="410527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E2EFE9A-1A13-4463-307C-D8C7C4162F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1904" y="5751655"/>
            <a:ext cx="10371719" cy="1051651"/>
          </a:xfrm>
          <a:prstGeom prst="rect">
            <a:avLst/>
          </a:prstGeom>
        </p:spPr>
      </p:pic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7E934B85-51E5-09FD-5B90-196189B93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455" y="6555149"/>
            <a:ext cx="2743200" cy="365125"/>
          </a:xfrm>
        </p:spPr>
        <p:txBody>
          <a:bodyPr/>
          <a:lstStyle/>
          <a:p>
            <a:fld id="{3109D357-8067-4A1F-97B2-93C5160B78D9}" type="slidenum">
              <a:rPr lang="en-US" smtClean="0"/>
              <a:t>17</a:t>
            </a:fld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FDDBF28-CEC0-FA1B-44D4-073578B2DCA8}"/>
              </a:ext>
            </a:extLst>
          </p:cNvPr>
          <p:cNvSpPr txBox="1"/>
          <p:nvPr/>
        </p:nvSpPr>
        <p:spPr>
          <a:xfrm>
            <a:off x="6186380" y="4526390"/>
            <a:ext cx="4451506" cy="830997"/>
          </a:xfrm>
          <a:prstGeom prst="rect">
            <a:avLst/>
          </a:prstGeom>
          <a:solidFill>
            <a:srgbClr val="FDD7F3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+mj-lt"/>
              </a:rPr>
              <a:t>Para acceder al mapa </a:t>
            </a:r>
            <a:r>
              <a:rPr lang="es-ES" sz="1600" dirty="0">
                <a:latin typeface="+mj-lt"/>
                <a:hlinkClick r:id="rId7"/>
              </a:rPr>
              <a:t>LOCALIZA salud</a:t>
            </a:r>
            <a:r>
              <a:rPr lang="es-ES" sz="1600" dirty="0">
                <a:latin typeface="+mj-lt"/>
              </a:rPr>
              <a:t> se debe solicitar el </a:t>
            </a:r>
            <a:r>
              <a:rPr lang="es-ES" sz="1600" b="1" dirty="0">
                <a:latin typeface="+mj-lt"/>
              </a:rPr>
              <a:t>usuario</a:t>
            </a:r>
            <a:r>
              <a:rPr lang="es-ES" sz="1600" dirty="0">
                <a:latin typeface="+mj-lt"/>
              </a:rPr>
              <a:t> y</a:t>
            </a:r>
            <a:r>
              <a:rPr lang="es-ES" sz="1600" b="1" dirty="0">
                <a:latin typeface="+mj-lt"/>
              </a:rPr>
              <a:t> contraseña </a:t>
            </a:r>
            <a:r>
              <a:rPr lang="es-ES" sz="1600" dirty="0">
                <a:latin typeface="+mj-lt"/>
              </a:rPr>
              <a:t>a: </a:t>
            </a:r>
            <a:r>
              <a:rPr lang="es-ES" sz="1600" dirty="0">
                <a:latin typeface="+mj-lt"/>
                <a:hlinkClick r:id="rId8"/>
              </a:rPr>
              <a:t>mapasaludlocal@sanidad.gob.es</a:t>
            </a:r>
            <a:r>
              <a:rPr lang="es-ES" sz="1600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5623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18">
            <a:extLst>
              <a:ext uri="{FF2B5EF4-FFF2-40B4-BE49-F238E27FC236}">
                <a16:creationId xmlns:a16="http://schemas.microsoft.com/office/drawing/2014/main" id="{E3528AA8-EB80-4F8B-8F4E-347B9FDC994B}"/>
              </a:ext>
            </a:extLst>
          </p:cNvPr>
          <p:cNvSpPr txBox="1"/>
          <p:nvPr/>
        </p:nvSpPr>
        <p:spPr>
          <a:xfrm>
            <a:off x="7280577" y="916340"/>
            <a:ext cx="4378862" cy="4693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s-ES" sz="1100" b="1" dirty="0">
              <a:solidFill>
                <a:srgbClr val="F11FB5"/>
              </a:solidFill>
            </a:endParaRPr>
          </a:p>
          <a:p>
            <a:r>
              <a:rPr lang="es-ES" sz="1800" dirty="0"/>
              <a:t>Completar la adhesión a la EPSP, así como el primer nivel de la implementación local de la EPSP:</a:t>
            </a:r>
          </a:p>
          <a:p>
            <a:endParaRPr lang="es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Presentación pública a la ciudadanía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Constituir la mesa intersectorial, (</a:t>
            </a:r>
            <a:r>
              <a:rPr lang="es-ES" i="1" dirty="0"/>
              <a:t>sectores de salud, educación, bienestar social, transporte, urbanismo, deportes y medio ambiente)</a:t>
            </a:r>
          </a:p>
          <a:p>
            <a:pPr lvl="1"/>
            <a:endParaRPr lang="es-ES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Identificar los recursos comunitarios y activos para la salud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75C56E8-B0D0-8435-9603-35556748CA49}"/>
              </a:ext>
            </a:extLst>
          </p:cNvPr>
          <p:cNvSpPr txBox="1"/>
          <p:nvPr/>
        </p:nvSpPr>
        <p:spPr>
          <a:xfrm>
            <a:off x="352725" y="50978"/>
            <a:ext cx="11352444" cy="584775"/>
          </a:xfrm>
          <a:prstGeom prst="rect">
            <a:avLst/>
          </a:prstGeom>
          <a:solidFill>
            <a:srgbClr val="FDD7F3"/>
          </a:solidFill>
        </p:spPr>
        <p:txBody>
          <a:bodyPr wrap="square" rtlCol="0">
            <a:spAutoFit/>
          </a:bodyPr>
          <a:lstStyle/>
          <a:p>
            <a:r>
              <a:rPr lang="es-ES" sz="3200" b="1" dirty="0">
                <a:latin typeface="Aptos Display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Convocatoria actuaciones: Actuaciones tipo B: B1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1A4C853-EE7A-9207-06FB-76BAFADC5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08" y="998907"/>
            <a:ext cx="6295416" cy="2914766"/>
          </a:xfrm>
          <a:prstGeom prst="rect">
            <a:avLst/>
          </a:prstGeom>
        </p:spPr>
      </p:pic>
      <p:sp>
        <p:nvSpPr>
          <p:cNvPr id="7" name="2 Marcador de contenido">
            <a:extLst>
              <a:ext uri="{FF2B5EF4-FFF2-40B4-BE49-F238E27FC236}">
                <a16:creationId xmlns:a16="http://schemas.microsoft.com/office/drawing/2014/main" id="{90471978-F294-A178-0C27-2CDE40E1233E}"/>
              </a:ext>
            </a:extLst>
          </p:cNvPr>
          <p:cNvSpPr txBox="1">
            <a:spLocks/>
          </p:cNvSpPr>
          <p:nvPr/>
        </p:nvSpPr>
        <p:spPr>
          <a:xfrm>
            <a:off x="1646468" y="4295692"/>
            <a:ext cx="8496737" cy="892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b="1" dirty="0">
                <a:solidFill>
                  <a:srgbClr val="4F81BD"/>
                </a:solidFill>
                <a:latin typeface="Calibri"/>
              </a:rPr>
              <a:t>				</a:t>
            </a:r>
            <a:endParaRPr lang="es-ES" dirty="0">
              <a:solidFill>
                <a:prstClr val="black"/>
              </a:solidFill>
              <a:latin typeface="Calibri"/>
            </a:endParaRPr>
          </a:p>
          <a:p>
            <a:pPr marL="0" indent="0">
              <a:buNone/>
            </a:pPr>
            <a:endParaRPr lang="es-ES" dirty="0">
              <a:solidFill>
                <a:prstClr val="black"/>
              </a:solidFill>
              <a:latin typeface="Calibri"/>
            </a:endParaRPr>
          </a:p>
          <a:p>
            <a:pPr marL="0" indent="0">
              <a:buNone/>
            </a:pPr>
            <a:endParaRPr lang="es-ES" dirty="0">
              <a:solidFill>
                <a:prstClr val="black"/>
              </a:solidFill>
              <a:latin typeface="Calibri"/>
            </a:endParaRPr>
          </a:p>
          <a:p>
            <a:pPr marL="0" indent="0">
              <a:buNone/>
            </a:pPr>
            <a:endParaRPr lang="es-ES" dirty="0">
              <a:solidFill>
                <a:prstClr val="black"/>
              </a:solidFill>
              <a:latin typeface="Calibri"/>
            </a:endParaRPr>
          </a:p>
          <a:p>
            <a:pPr marL="0" indent="0">
              <a:buNone/>
            </a:pPr>
            <a:endParaRPr lang="es-ES" dirty="0">
              <a:solidFill>
                <a:prstClr val="black"/>
              </a:solidFill>
              <a:latin typeface="Calibri"/>
            </a:endParaRPr>
          </a:p>
          <a:p>
            <a:pPr marL="0" indent="0">
              <a:buNone/>
            </a:pPr>
            <a:endParaRPr lang="es-ES" dirty="0">
              <a:solidFill>
                <a:prstClr val="black"/>
              </a:solidFill>
              <a:latin typeface="Calibri"/>
            </a:endParaRPr>
          </a:p>
          <a:p>
            <a:pPr marL="0" indent="0">
              <a:buNone/>
            </a:pPr>
            <a:endParaRPr lang="es-ES" sz="1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C09609-3D89-7A1B-F57E-23C9A48E4B34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904" y="4177175"/>
            <a:ext cx="1174034" cy="1122618"/>
          </a:xfrm>
          <a:prstGeom prst="ellipse">
            <a:avLst/>
          </a:prstGeom>
          <a:ln w="12700" cap="rnd">
            <a:solidFill>
              <a:schemeClr val="tx1"/>
            </a:solidFill>
          </a:ln>
          <a:effectLst/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A4AEB2DF-878E-2332-9A13-FECDBC8E192A}"/>
              </a:ext>
            </a:extLst>
          </p:cNvPr>
          <p:cNvSpPr/>
          <p:nvPr/>
        </p:nvSpPr>
        <p:spPr>
          <a:xfrm>
            <a:off x="870081" y="4360896"/>
            <a:ext cx="1295988" cy="1276958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  <a:ln w="12700">
            <a:solidFill>
              <a:schemeClr val="bg2">
                <a:lumMod val="1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noProof="0" dirty="0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40E3ECC6-B8A0-ADEC-69C7-D6CC1AF6D268}"/>
              </a:ext>
            </a:extLst>
          </p:cNvPr>
          <p:cNvSpPr/>
          <p:nvPr/>
        </p:nvSpPr>
        <p:spPr>
          <a:xfrm>
            <a:off x="446947" y="3722118"/>
            <a:ext cx="2142257" cy="37666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MESA INTERSECTORIAL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6D8A84B5-5224-F6FC-A5ED-A9108144C60C}"/>
              </a:ext>
            </a:extLst>
          </p:cNvPr>
          <p:cNvSpPr/>
          <p:nvPr/>
        </p:nvSpPr>
        <p:spPr>
          <a:xfrm>
            <a:off x="3045099" y="3722118"/>
            <a:ext cx="2357367" cy="35565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MAPA DE RECURSOS Y ACTIVOS</a:t>
            </a:r>
          </a:p>
        </p:txBody>
      </p:sp>
      <p:pic>
        <p:nvPicPr>
          <p:cNvPr id="12" name="Picture 4" descr="Logo Localiza Salud, mapa de recursos comunitarios y activos para la salud">
            <a:extLst>
              <a:ext uri="{FF2B5EF4-FFF2-40B4-BE49-F238E27FC236}">
                <a16:creationId xmlns:a16="http://schemas.microsoft.com/office/drawing/2014/main" id="{05DDA605-77DE-60BC-0A1E-F2170693C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493" y="5299793"/>
            <a:ext cx="2570691" cy="45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lipse 12">
            <a:extLst>
              <a:ext uri="{FF2B5EF4-FFF2-40B4-BE49-F238E27FC236}">
                <a16:creationId xmlns:a16="http://schemas.microsoft.com/office/drawing/2014/main" id="{5C2DD10D-A37A-A7A3-3808-65DD10057E4B}"/>
              </a:ext>
            </a:extLst>
          </p:cNvPr>
          <p:cNvSpPr/>
          <p:nvPr/>
        </p:nvSpPr>
        <p:spPr>
          <a:xfrm>
            <a:off x="4925170" y="1184197"/>
            <a:ext cx="1939332" cy="1734247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9533B691-0E04-4B58-D613-3DF81F9FEA70}"/>
              </a:ext>
            </a:extLst>
          </p:cNvPr>
          <p:cNvSpPr/>
          <p:nvPr/>
        </p:nvSpPr>
        <p:spPr>
          <a:xfrm>
            <a:off x="352725" y="3552748"/>
            <a:ext cx="2330699" cy="2334965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90A8AB8B-F0ED-9DD1-722B-4A1B9D40097A}"/>
              </a:ext>
            </a:extLst>
          </p:cNvPr>
          <p:cNvSpPr/>
          <p:nvPr/>
        </p:nvSpPr>
        <p:spPr>
          <a:xfrm>
            <a:off x="2683425" y="3429000"/>
            <a:ext cx="3091478" cy="2661422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D8F4C0C2-0CF9-0684-6AAA-59A152776451}"/>
              </a:ext>
            </a:extLst>
          </p:cNvPr>
          <p:cNvSpPr txBox="1"/>
          <p:nvPr/>
        </p:nvSpPr>
        <p:spPr>
          <a:xfrm>
            <a:off x="2655686" y="507485"/>
            <a:ext cx="60993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solidFill>
                  <a:srgbClr val="F559C8"/>
                </a:solidFill>
                <a:latin typeface="Calibri"/>
              </a:rPr>
              <a:t>¿Para qué?</a:t>
            </a: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9BC84213-7B91-F88A-8874-7F4D75059F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7520" y="6108601"/>
            <a:ext cx="7825685" cy="793493"/>
          </a:xfrm>
          <a:prstGeom prst="rect">
            <a:avLst/>
          </a:prstGeom>
        </p:spPr>
      </p:pic>
      <p:sp>
        <p:nvSpPr>
          <p:cNvPr id="29" name="Marcador de número de diapositiva 5">
            <a:extLst>
              <a:ext uri="{FF2B5EF4-FFF2-40B4-BE49-F238E27FC236}">
                <a16:creationId xmlns:a16="http://schemas.microsoft.com/office/drawing/2014/main" id="{FFF33142-FA14-0AE5-A047-90AC37664BB5}"/>
              </a:ext>
            </a:extLst>
          </p:cNvPr>
          <p:cNvSpPr txBox="1">
            <a:spLocks/>
          </p:cNvSpPr>
          <p:nvPr/>
        </p:nvSpPr>
        <p:spPr>
          <a:xfrm>
            <a:off x="8778455" y="65551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09D357-8067-4A1F-97B2-93C5160B78D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71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1" y="4230181"/>
            <a:ext cx="123795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Entidades Locales  (EELL) que inicien la adhesión a la EPSP en 2026 o 2027 </a:t>
            </a:r>
          </a:p>
          <a:p>
            <a:endParaRPr lang="es-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EELL en proceso de adhesión a la EPSP que no hayan recibido previamente financiación en este apartado</a:t>
            </a:r>
          </a:p>
          <a:p>
            <a:endParaRPr lang="es-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EELL adheridas que no hayan constituido mesa intersectorial y/o identificado recursos y no hayan recibido antes financiación para ello</a:t>
            </a:r>
          </a:p>
        </p:txBody>
      </p:sp>
      <p:sp>
        <p:nvSpPr>
          <p:cNvPr id="17" name="1 Elipse">
            <a:extLst>
              <a:ext uri="{FF2B5EF4-FFF2-40B4-BE49-F238E27FC236}">
                <a16:creationId xmlns:a16="http://schemas.microsoft.com/office/drawing/2014/main" id="{F11E2391-D6A7-496B-994A-CA49420D52A2}"/>
              </a:ext>
            </a:extLst>
          </p:cNvPr>
          <p:cNvSpPr/>
          <p:nvPr/>
        </p:nvSpPr>
        <p:spPr>
          <a:xfrm>
            <a:off x="1522829" y="1625496"/>
            <a:ext cx="1319218" cy="123154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 cap="flat" cmpd="sng" algn="ctr">
            <a:solidFill>
              <a:srgbClr val="006666"/>
            </a:solidFill>
            <a:prstDash val="solid"/>
          </a:ln>
          <a:effectLst/>
        </p:spPr>
        <p:txBody>
          <a:bodyPr rtlCol="0" anchor="t"/>
          <a:lstStyle/>
          <a:p>
            <a:pPr algn="ctr" defTabSz="1219170">
              <a:defRPr/>
            </a:pPr>
            <a:r>
              <a:rPr lang="en-US" sz="267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EPSP</a:t>
            </a:r>
          </a:p>
          <a:p>
            <a:pPr algn="ctr" defTabSz="1219170">
              <a:defRPr/>
            </a:pP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2026 o 2027</a:t>
            </a:r>
            <a:endParaRPr lang="es-ES" sz="160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1450DCE4-15EC-41C4-8E30-94E339131F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267" y="2327383"/>
            <a:ext cx="1320522" cy="1258996"/>
          </a:xfrm>
          <a:prstGeom prst="ellipse">
            <a:avLst/>
          </a:prstGeom>
          <a:ln w="19050" cap="rnd">
            <a:solidFill>
              <a:srgbClr val="333333"/>
            </a:solidFill>
          </a:ln>
          <a:effectLst/>
        </p:spPr>
      </p:pic>
      <p:sp>
        <p:nvSpPr>
          <p:cNvPr id="29" name="Elipse 28">
            <a:extLst>
              <a:ext uri="{FF2B5EF4-FFF2-40B4-BE49-F238E27FC236}">
                <a16:creationId xmlns:a16="http://schemas.microsoft.com/office/drawing/2014/main" id="{AAECE444-85DF-4CAC-8843-EE7734C0C034}"/>
              </a:ext>
            </a:extLst>
          </p:cNvPr>
          <p:cNvSpPr/>
          <p:nvPr/>
        </p:nvSpPr>
        <p:spPr>
          <a:xfrm>
            <a:off x="9923831" y="2290683"/>
            <a:ext cx="1319218" cy="1332397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noProof="0" dirty="0"/>
          </a:p>
        </p:txBody>
      </p:sp>
      <p:sp>
        <p:nvSpPr>
          <p:cNvPr id="33" name="Flecha: a la derecha 32">
            <a:extLst>
              <a:ext uri="{FF2B5EF4-FFF2-40B4-BE49-F238E27FC236}">
                <a16:creationId xmlns:a16="http://schemas.microsoft.com/office/drawing/2014/main" id="{6F3E7F4D-0D95-4D34-88A1-08475DCFB32B}"/>
              </a:ext>
            </a:extLst>
          </p:cNvPr>
          <p:cNvSpPr/>
          <p:nvPr/>
        </p:nvSpPr>
        <p:spPr>
          <a:xfrm rot="1634710">
            <a:off x="3334613" y="3043049"/>
            <a:ext cx="1149943" cy="51914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1 Elipse">
            <a:extLst>
              <a:ext uri="{FF2B5EF4-FFF2-40B4-BE49-F238E27FC236}">
                <a16:creationId xmlns:a16="http://schemas.microsoft.com/office/drawing/2014/main" id="{504E1307-6E50-4222-A951-F37DA2B9259A}"/>
              </a:ext>
            </a:extLst>
          </p:cNvPr>
          <p:cNvSpPr/>
          <p:nvPr/>
        </p:nvSpPr>
        <p:spPr>
          <a:xfrm>
            <a:off x="5062009" y="3241802"/>
            <a:ext cx="1033991" cy="988379"/>
          </a:xfrm>
          <a:prstGeom prst="ellipse">
            <a:avLst/>
          </a:prstGeom>
          <a:solidFill>
            <a:srgbClr val="FDD7F3"/>
          </a:solidFill>
          <a:ln w="25400" cap="flat" cmpd="sng" algn="ctr">
            <a:solidFill>
              <a:srgbClr val="006666"/>
            </a:solidFill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r>
              <a:rPr lang="en-US" sz="2667" b="1" dirty="0">
                <a:solidFill>
                  <a:srgbClr val="F212F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B1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07F10644-8F12-48F1-8F32-8BA60ECD4CE4}"/>
              </a:ext>
            </a:extLst>
          </p:cNvPr>
          <p:cNvGrpSpPr/>
          <p:nvPr/>
        </p:nvGrpSpPr>
        <p:grpSpPr>
          <a:xfrm>
            <a:off x="4843675" y="1198860"/>
            <a:ext cx="1319218" cy="1231543"/>
            <a:chOff x="2889852" y="2952661"/>
            <a:chExt cx="1319218" cy="1231543"/>
          </a:xfrm>
        </p:grpSpPr>
        <p:sp>
          <p:nvSpPr>
            <p:cNvPr id="35" name="1 Elipse">
              <a:extLst>
                <a:ext uri="{FF2B5EF4-FFF2-40B4-BE49-F238E27FC236}">
                  <a16:creationId xmlns:a16="http://schemas.microsoft.com/office/drawing/2014/main" id="{BB07EEB2-B261-4192-9229-F994347FEB4B}"/>
                </a:ext>
              </a:extLst>
            </p:cNvPr>
            <p:cNvSpPr/>
            <p:nvPr/>
          </p:nvSpPr>
          <p:spPr>
            <a:xfrm>
              <a:off x="2889852" y="2952661"/>
              <a:ext cx="1319218" cy="1231543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5400" cap="flat" cmpd="sng" algn="ctr">
              <a:solidFill>
                <a:srgbClr val="006666"/>
              </a:solidFill>
              <a:prstDash val="solid"/>
            </a:ln>
            <a:effectLst/>
          </p:spPr>
          <p:txBody>
            <a:bodyPr rtlCol="0" anchor="t"/>
            <a:lstStyle/>
            <a:p>
              <a:pPr algn="ctr" defTabSz="1219170">
                <a:defRPr/>
              </a:pPr>
              <a:r>
                <a:rPr lang="en-US" sz="2670" b="1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EPSP</a:t>
              </a:r>
            </a:p>
          </p:txBody>
        </p:sp>
        <p:pic>
          <p:nvPicPr>
            <p:cNvPr id="8" name="Gráfico 7" descr="Flecha circular con relleno sólido">
              <a:extLst>
                <a:ext uri="{FF2B5EF4-FFF2-40B4-BE49-F238E27FC236}">
                  <a16:creationId xmlns:a16="http://schemas.microsoft.com/office/drawing/2014/main" id="{8DB693D6-A3A3-4E5D-AC98-C0E150B9728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009320" y="3582026"/>
              <a:ext cx="539755" cy="539755"/>
            </a:xfrm>
            <a:prstGeom prst="rect">
              <a:avLst/>
            </a:prstGeom>
          </p:spPr>
        </p:pic>
      </p:grpSp>
      <p:pic>
        <p:nvPicPr>
          <p:cNvPr id="11" name="Gráfico 10" descr="Monedas con relleno sólido">
            <a:extLst>
              <a:ext uri="{FF2B5EF4-FFF2-40B4-BE49-F238E27FC236}">
                <a16:creationId xmlns:a16="http://schemas.microsoft.com/office/drawing/2014/main" id="{0D6ACB45-9FD4-4924-9968-760054EFACC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47263" y="1814631"/>
            <a:ext cx="509353" cy="509353"/>
          </a:xfrm>
          <a:prstGeom prst="rect">
            <a:avLst/>
          </a:prstGeom>
        </p:spPr>
      </p:pic>
      <p:sp>
        <p:nvSpPr>
          <p:cNvPr id="36" name="Flecha: a la derecha 35">
            <a:extLst>
              <a:ext uri="{FF2B5EF4-FFF2-40B4-BE49-F238E27FC236}">
                <a16:creationId xmlns:a16="http://schemas.microsoft.com/office/drawing/2014/main" id="{2437896D-6CB6-4754-9356-9872823D929B}"/>
              </a:ext>
            </a:extLst>
          </p:cNvPr>
          <p:cNvSpPr/>
          <p:nvPr/>
        </p:nvSpPr>
        <p:spPr>
          <a:xfrm rot="8829298">
            <a:off x="6578535" y="3189072"/>
            <a:ext cx="1149943" cy="51914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lecha: a la derecha 36">
            <a:extLst>
              <a:ext uri="{FF2B5EF4-FFF2-40B4-BE49-F238E27FC236}">
                <a16:creationId xmlns:a16="http://schemas.microsoft.com/office/drawing/2014/main" id="{F23D3F15-1252-4E7A-AB49-D7F5AF46092C}"/>
              </a:ext>
            </a:extLst>
          </p:cNvPr>
          <p:cNvSpPr/>
          <p:nvPr/>
        </p:nvSpPr>
        <p:spPr>
          <a:xfrm rot="5400000">
            <a:off x="5219739" y="2579873"/>
            <a:ext cx="636461" cy="51914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Gráfico 13" descr="Cerrar con relleno sólido">
            <a:extLst>
              <a:ext uri="{FF2B5EF4-FFF2-40B4-BE49-F238E27FC236}">
                <a16:creationId xmlns:a16="http://schemas.microsoft.com/office/drawing/2014/main" id="{16AE82E6-E652-4CD1-B358-4A3C5520641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35837" y="1822143"/>
            <a:ext cx="509353" cy="509353"/>
          </a:xfrm>
          <a:prstGeom prst="rect">
            <a:avLst/>
          </a:prstGeom>
        </p:spPr>
      </p:pic>
      <p:sp>
        <p:nvSpPr>
          <p:cNvPr id="38" name="1 Elipse">
            <a:extLst>
              <a:ext uri="{FF2B5EF4-FFF2-40B4-BE49-F238E27FC236}">
                <a16:creationId xmlns:a16="http://schemas.microsoft.com/office/drawing/2014/main" id="{B59683C3-09BA-458E-9E68-6364C3EC837F}"/>
              </a:ext>
            </a:extLst>
          </p:cNvPr>
          <p:cNvSpPr/>
          <p:nvPr/>
        </p:nvSpPr>
        <p:spPr>
          <a:xfrm>
            <a:off x="9134337" y="1089379"/>
            <a:ext cx="1319218" cy="123154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 cap="flat" cmpd="sng" algn="ctr">
            <a:solidFill>
              <a:srgbClr val="006666"/>
            </a:solidFill>
            <a:prstDash val="solid"/>
          </a:ln>
          <a:effectLst/>
        </p:spPr>
        <p:txBody>
          <a:bodyPr rtlCol="0" anchor="t"/>
          <a:lstStyle/>
          <a:p>
            <a:pPr algn="ctr" defTabSz="1219170">
              <a:defRPr/>
            </a:pPr>
            <a:r>
              <a:rPr lang="en-US" sz="267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EPSP</a:t>
            </a:r>
            <a:endParaRPr lang="es-ES" sz="267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9" name="Gráfico 38" descr="Marca de verificación con relleno sólido">
            <a:extLst>
              <a:ext uri="{FF2B5EF4-FFF2-40B4-BE49-F238E27FC236}">
                <a16:creationId xmlns:a16="http://schemas.microsoft.com/office/drawing/2014/main" id="{E03EBCD5-8C1E-4D20-9128-1CE71BE4D3A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21953" y="1784547"/>
            <a:ext cx="399479" cy="399479"/>
          </a:xfrm>
          <a:prstGeom prst="rect">
            <a:avLst/>
          </a:prstGeom>
        </p:spPr>
      </p:pic>
      <p:pic>
        <p:nvPicPr>
          <p:cNvPr id="40" name="Gráfico 39" descr="Cerrar con relleno sólido">
            <a:extLst>
              <a:ext uri="{FF2B5EF4-FFF2-40B4-BE49-F238E27FC236}">
                <a16:creationId xmlns:a16="http://schemas.microsoft.com/office/drawing/2014/main" id="{17A0FF6D-F6E0-4013-B2AA-6EBECF0BB6D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23831" y="2275546"/>
            <a:ext cx="1319218" cy="1319218"/>
          </a:xfrm>
          <a:prstGeom prst="rect">
            <a:avLst/>
          </a:prstGeom>
        </p:spPr>
      </p:pic>
      <p:pic>
        <p:nvPicPr>
          <p:cNvPr id="41" name="Gráfico 40" descr="Cerrar con relleno sólido">
            <a:extLst>
              <a:ext uri="{FF2B5EF4-FFF2-40B4-BE49-F238E27FC236}">
                <a16:creationId xmlns:a16="http://schemas.microsoft.com/office/drawing/2014/main" id="{D35257F3-AF17-41DF-8ADB-7FBA66680C3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02214" y="2268723"/>
            <a:ext cx="1319218" cy="1319218"/>
          </a:xfrm>
          <a:prstGeom prst="rect">
            <a:avLst/>
          </a:prstGeom>
        </p:spPr>
      </p:pic>
      <p:pic>
        <p:nvPicPr>
          <p:cNvPr id="42" name="Gráfico 41" descr="Cerrar con relleno sólido">
            <a:extLst>
              <a:ext uri="{FF2B5EF4-FFF2-40B4-BE49-F238E27FC236}">
                <a16:creationId xmlns:a16="http://schemas.microsoft.com/office/drawing/2014/main" id="{A8EE4B9D-F70A-4015-BE72-9FB4950B72D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21432" y="1756675"/>
            <a:ext cx="509353" cy="509353"/>
          </a:xfrm>
          <a:prstGeom prst="rect">
            <a:avLst/>
          </a:prstGeom>
        </p:spPr>
      </p:pic>
      <p:pic>
        <p:nvPicPr>
          <p:cNvPr id="43" name="Gráfico 42" descr="Monedas con relleno sólido">
            <a:extLst>
              <a:ext uri="{FF2B5EF4-FFF2-40B4-BE49-F238E27FC236}">
                <a16:creationId xmlns:a16="http://schemas.microsoft.com/office/drawing/2014/main" id="{D3E51098-35A0-421D-9349-B3BD24F6C7F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21432" y="1765429"/>
            <a:ext cx="509353" cy="50935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B8574CA-DD2C-1DFF-C4A9-ECFEB67A9005}"/>
              </a:ext>
            </a:extLst>
          </p:cNvPr>
          <p:cNvSpPr txBox="1"/>
          <p:nvPr/>
        </p:nvSpPr>
        <p:spPr>
          <a:xfrm>
            <a:off x="419778" y="68204"/>
            <a:ext cx="11352444" cy="584775"/>
          </a:xfrm>
          <a:prstGeom prst="rect">
            <a:avLst/>
          </a:prstGeom>
          <a:solidFill>
            <a:srgbClr val="FDD7F3"/>
          </a:solidFill>
        </p:spPr>
        <p:txBody>
          <a:bodyPr wrap="square" rtlCol="0">
            <a:spAutoFit/>
          </a:bodyPr>
          <a:lstStyle/>
          <a:p>
            <a:r>
              <a:rPr lang="es-ES" sz="3200" b="1" dirty="0">
                <a:latin typeface="Aptos Display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Convocatoria actuaciones: Actuaciones tipo B: B1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A152FD1-BE57-F28A-C237-FAB629C895A3}"/>
              </a:ext>
            </a:extLst>
          </p:cNvPr>
          <p:cNvSpPr txBox="1"/>
          <p:nvPr/>
        </p:nvSpPr>
        <p:spPr>
          <a:xfrm>
            <a:off x="-1997858" y="637309"/>
            <a:ext cx="60993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solidFill>
                  <a:srgbClr val="F559C8"/>
                </a:solidFill>
                <a:latin typeface="Calibri"/>
              </a:rPr>
              <a:t>¿Quién?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2201982-1E17-AAB7-1B5C-BCE98F1091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8766" y="5742025"/>
            <a:ext cx="10371719" cy="1051651"/>
          </a:xfrm>
          <a:prstGeom prst="rect">
            <a:avLst/>
          </a:prstGeom>
        </p:spPr>
      </p:pic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5DB0573B-EE4E-C57A-4588-478FD0949BC0}"/>
              </a:ext>
            </a:extLst>
          </p:cNvPr>
          <p:cNvSpPr txBox="1">
            <a:spLocks/>
          </p:cNvSpPr>
          <p:nvPr/>
        </p:nvSpPr>
        <p:spPr>
          <a:xfrm>
            <a:off x="8605317" y="65455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09D357-8067-4A1F-97B2-93C5160B78D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1BD7C41-A2F7-FE9C-3CB4-EB03383871F4}"/>
              </a:ext>
            </a:extLst>
          </p:cNvPr>
          <p:cNvSpPr txBox="1"/>
          <p:nvPr/>
        </p:nvSpPr>
        <p:spPr>
          <a:xfrm>
            <a:off x="2071821" y="795718"/>
            <a:ext cx="4833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Entidades RECS o no RECS que: </a:t>
            </a:r>
          </a:p>
        </p:txBody>
      </p:sp>
    </p:spTree>
    <p:extLst>
      <p:ext uri="{BB962C8B-B14F-4D97-AF65-F5344CB8AC3E}">
        <p14:creationId xmlns:p14="http://schemas.microsoft.com/office/powerpoint/2010/main" val="3975807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26515-0FF2-280E-A9A4-17117E2B1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8321BCD-2D44-5412-38A0-F012799A6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049" y="5552856"/>
            <a:ext cx="10371719" cy="105165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80767D8-2986-A4F6-60B2-04526E7A0340}"/>
              </a:ext>
            </a:extLst>
          </p:cNvPr>
          <p:cNvSpPr txBox="1"/>
          <p:nvPr/>
        </p:nvSpPr>
        <p:spPr>
          <a:xfrm>
            <a:off x="523686" y="319088"/>
            <a:ext cx="11352444" cy="584775"/>
          </a:xfrm>
          <a:prstGeom prst="rect">
            <a:avLst/>
          </a:prstGeom>
          <a:solidFill>
            <a:srgbClr val="FDD7F3"/>
          </a:solidFill>
        </p:spPr>
        <p:txBody>
          <a:bodyPr wrap="square" rtlCol="0">
            <a:spAutoFit/>
          </a:bodyPr>
          <a:lstStyle/>
          <a:p>
            <a:r>
              <a:rPr lang="es-ES" sz="3200" b="1" dirty="0">
                <a:latin typeface="Aptos Display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Convocatoria selección actuaciones 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D42953-E8A6-18C9-9165-0A77D693C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2</a:t>
            </a:fld>
            <a:endParaRPr lang="en-U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F24BB7B-D2DE-74F0-5D19-2F9066A289E3}"/>
              </a:ext>
            </a:extLst>
          </p:cNvPr>
          <p:cNvSpPr txBox="1"/>
          <p:nvPr/>
        </p:nvSpPr>
        <p:spPr>
          <a:xfrm>
            <a:off x="523686" y="1185920"/>
            <a:ext cx="113524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800" dirty="0">
                <a:latin typeface="Aptos" panose="020B0004020202020204" pitchFamily="34" charset="0"/>
              </a:rPr>
              <a:t>Tipo A: entidades locales RECS objetivos RECS -EPSP</a:t>
            </a:r>
          </a:p>
          <a:p>
            <a:pPr>
              <a:lnSpc>
                <a:spcPct val="150000"/>
              </a:lnSpc>
            </a:pPr>
            <a:endParaRPr lang="es-ES" sz="2800" dirty="0">
              <a:latin typeface="Aptos" panose="020B00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800" dirty="0">
                <a:latin typeface="Aptos" panose="020B0004020202020204" pitchFamily="34" charset="0"/>
              </a:rPr>
              <a:t>Tipo B: 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2800" dirty="0">
                <a:latin typeface="Aptos" panose="020B0004020202020204" pitchFamily="34" charset="0"/>
              </a:rPr>
              <a:t>B1: RECS no RECS – no adheridas EPSP o inicio de adhesión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2800" dirty="0">
                <a:latin typeface="Aptos" panose="020B0004020202020204" pitchFamily="34" charset="0"/>
              </a:rPr>
              <a:t>B2: RECS no RECS – adheridas con mesa y mapa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2800" dirty="0">
                <a:latin typeface="Aptos" panose="020B0004020202020204" pitchFamily="34" charset="0"/>
              </a:rPr>
              <a:t>B3: no RECS  - IPAs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s-ES" sz="28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731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93678F1C-C50E-4D38-ACCC-B33308D69641}"/>
              </a:ext>
            </a:extLst>
          </p:cNvPr>
          <p:cNvSpPr/>
          <p:nvPr/>
        </p:nvSpPr>
        <p:spPr>
          <a:xfrm>
            <a:off x="537599" y="734255"/>
            <a:ext cx="11116799" cy="18628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b="1" dirty="0"/>
          </a:p>
          <a:p>
            <a:pPr algn="ctr">
              <a:spcAft>
                <a:spcPts val="600"/>
              </a:spcAft>
            </a:pPr>
            <a:r>
              <a:rPr lang="es-ES" b="1" dirty="0"/>
              <a:t>EJEMPLO DE ACTUACIONES APROBADAS</a:t>
            </a:r>
          </a:p>
          <a:p>
            <a:pPr algn="ctr"/>
            <a:r>
              <a:rPr lang="es-ES" b="1" dirty="0"/>
              <a:t>Título: </a:t>
            </a:r>
            <a:r>
              <a:rPr lang="es-ES" i="1" dirty="0"/>
              <a:t>Villa EPSP</a:t>
            </a:r>
            <a:r>
              <a:rPr lang="es-ES" dirty="0"/>
              <a:t>: Identifica, Comparte y Fortalece lo que Nos Cuida</a:t>
            </a:r>
          </a:p>
          <a:p>
            <a:pPr algn="ctr"/>
            <a:endParaRPr lang="es-ES" dirty="0"/>
          </a:p>
          <a:p>
            <a:pPr algn="ctr"/>
            <a:r>
              <a:rPr lang="es-ES" b="1" dirty="0"/>
              <a:t>Objetivo: </a:t>
            </a:r>
            <a:r>
              <a:rPr lang="es-ES" dirty="0"/>
              <a:t>completar la adhesión a la EPSP</a:t>
            </a:r>
          </a:p>
          <a:p>
            <a:pPr algn="ctr"/>
            <a:endParaRPr lang="es-ES" b="1" dirty="0"/>
          </a:p>
          <a:p>
            <a:pPr algn="ctr"/>
            <a:r>
              <a:rPr lang="es-ES" b="1" dirty="0"/>
              <a:t>Actividades: </a:t>
            </a:r>
            <a:r>
              <a:rPr lang="es-ES" dirty="0"/>
              <a:t>presentación pública y constitución de mesa intersectorial</a:t>
            </a:r>
          </a:p>
          <a:p>
            <a:pPr algn="ctr"/>
            <a:endParaRPr lang="es-ES" b="1" dirty="0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E36FB2AC-9B1E-4B9E-94B9-433F341F0957}"/>
              </a:ext>
            </a:extLst>
          </p:cNvPr>
          <p:cNvSpPr/>
          <p:nvPr/>
        </p:nvSpPr>
        <p:spPr>
          <a:xfrm>
            <a:off x="537599" y="2636145"/>
            <a:ext cx="5373524" cy="28954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EJEMPLO DE ACTUACIONES RECHAZADAS</a:t>
            </a:r>
          </a:p>
          <a:p>
            <a:pPr algn="ctr"/>
            <a:endParaRPr lang="es-ES" b="1" dirty="0"/>
          </a:p>
          <a:p>
            <a:pPr algn="ctr"/>
            <a:r>
              <a:rPr lang="es-ES" b="1" dirty="0"/>
              <a:t>Título: </a:t>
            </a:r>
            <a:r>
              <a:rPr lang="es-ES" i="1" dirty="0"/>
              <a:t>Villa EPSP </a:t>
            </a:r>
            <a:r>
              <a:rPr lang="es-ES" dirty="0"/>
              <a:t>se mueve 2026</a:t>
            </a:r>
          </a:p>
          <a:p>
            <a:pPr algn="ctr"/>
            <a:endParaRPr lang="es-ES" dirty="0"/>
          </a:p>
          <a:p>
            <a:pPr algn="ctr"/>
            <a:r>
              <a:rPr lang="es-ES" b="1" dirty="0"/>
              <a:t>Objetivo: </a:t>
            </a:r>
            <a:r>
              <a:rPr lang="es-ES" dirty="0"/>
              <a:t>Mejorar la actividad física de sus habitantes. </a:t>
            </a:r>
          </a:p>
          <a:p>
            <a:pPr algn="ctr"/>
            <a:endParaRPr lang="es-ES" dirty="0"/>
          </a:p>
          <a:p>
            <a:pPr algn="ctr"/>
            <a:r>
              <a:rPr lang="es-ES" b="1" dirty="0"/>
              <a:t>Motivo rechazo</a:t>
            </a:r>
            <a:r>
              <a:rPr lang="es-ES" dirty="0"/>
              <a:t>: </a:t>
            </a:r>
            <a:r>
              <a:rPr lang="es-ES" u="sng" dirty="0"/>
              <a:t>no se adecua a las prioridades </a:t>
            </a:r>
            <a:r>
              <a:rPr lang="es-ES" dirty="0"/>
              <a:t>B1. Se recomienda encuadrar la actuación en línea A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EEA6ABD8-29C0-4BB8-B3A7-4BF4106CF0FE}"/>
              </a:ext>
            </a:extLst>
          </p:cNvPr>
          <p:cNvSpPr/>
          <p:nvPr/>
        </p:nvSpPr>
        <p:spPr>
          <a:xfrm>
            <a:off x="6150776" y="2669717"/>
            <a:ext cx="5503622" cy="28619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EJEMPLO DE ACTUACIONES RECHAZADAS</a:t>
            </a:r>
          </a:p>
          <a:p>
            <a:pPr algn="ctr"/>
            <a:endParaRPr lang="es-ES" b="1" dirty="0"/>
          </a:p>
          <a:p>
            <a:pPr algn="ctr"/>
            <a:r>
              <a:rPr lang="es-ES" b="1" dirty="0"/>
              <a:t>Título: </a:t>
            </a:r>
            <a:r>
              <a:rPr lang="es-ES" dirty="0"/>
              <a:t>Identificar los recursos comunitarios y activos para la salud de </a:t>
            </a:r>
            <a:r>
              <a:rPr lang="es-ES" i="1" dirty="0"/>
              <a:t>Villa EPSP</a:t>
            </a:r>
            <a:r>
              <a:rPr lang="es-ES" dirty="0"/>
              <a:t>.</a:t>
            </a:r>
          </a:p>
          <a:p>
            <a:pPr algn="ctr"/>
            <a:endParaRPr lang="es-ES" dirty="0"/>
          </a:p>
          <a:p>
            <a:pPr algn="ctr"/>
            <a:r>
              <a:rPr lang="es-ES" b="1" dirty="0"/>
              <a:t>Objetivo: </a:t>
            </a:r>
            <a:r>
              <a:rPr lang="es-ES" dirty="0"/>
              <a:t>Mapeo de activos de la ciudad. </a:t>
            </a:r>
          </a:p>
          <a:p>
            <a:pPr algn="ctr"/>
            <a:endParaRPr lang="es-ES" dirty="0"/>
          </a:p>
          <a:p>
            <a:pPr algn="ctr"/>
            <a:r>
              <a:rPr lang="es-ES" b="1" dirty="0"/>
              <a:t>Motivo rechazo</a:t>
            </a:r>
            <a:r>
              <a:rPr lang="es-ES" dirty="0"/>
              <a:t>: se indica a la entidad que realice el cambio de tipología de B1 a B2, dado que en 2023 </a:t>
            </a:r>
            <a:r>
              <a:rPr lang="es-ES" u="sng" dirty="0"/>
              <a:t>ya solicitaron una ayuda B1</a:t>
            </a: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8FC79F9-99F5-276B-8B5B-5AA78D2363F2}"/>
              </a:ext>
            </a:extLst>
          </p:cNvPr>
          <p:cNvSpPr txBox="1"/>
          <p:nvPr/>
        </p:nvSpPr>
        <p:spPr>
          <a:xfrm>
            <a:off x="419777" y="108073"/>
            <a:ext cx="11352444" cy="584775"/>
          </a:xfrm>
          <a:prstGeom prst="rect">
            <a:avLst/>
          </a:prstGeom>
          <a:solidFill>
            <a:srgbClr val="FDD7F3"/>
          </a:solidFill>
        </p:spPr>
        <p:txBody>
          <a:bodyPr wrap="square" rtlCol="0">
            <a:spAutoFit/>
          </a:bodyPr>
          <a:lstStyle/>
          <a:p>
            <a:r>
              <a:rPr lang="es-ES" sz="3200" b="1" dirty="0">
                <a:latin typeface="Aptos Display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Convocatoria actuaciones: Actuaciones tipo B: B1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12BE19F-5913-F4E2-E218-F2DEC1CB5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4388" y="6056490"/>
            <a:ext cx="7732775" cy="784073"/>
          </a:xfrm>
          <a:prstGeom prst="rect">
            <a:avLst/>
          </a:prstGeom>
        </p:spPr>
      </p:pic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C3CBDD-98B3-44A3-5BB5-33F377C390D1}"/>
              </a:ext>
            </a:extLst>
          </p:cNvPr>
          <p:cNvSpPr txBox="1">
            <a:spLocks/>
          </p:cNvSpPr>
          <p:nvPr/>
        </p:nvSpPr>
        <p:spPr>
          <a:xfrm>
            <a:off x="8605317" y="65455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09D357-8067-4A1F-97B2-93C5160B78D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CAA638CD-CE44-9202-6AA7-ADA35DC8F531}"/>
              </a:ext>
            </a:extLst>
          </p:cNvPr>
          <p:cNvSpPr/>
          <p:nvPr/>
        </p:nvSpPr>
        <p:spPr>
          <a:xfrm>
            <a:off x="2049863" y="5604195"/>
            <a:ext cx="8390373" cy="45229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/>
              <a:t>Otros motivos de rechazo: </a:t>
            </a:r>
            <a:r>
              <a:rPr lang="es-ES" sz="1400" dirty="0"/>
              <a:t>ha recibido previamente financiación para este fin</a:t>
            </a:r>
          </a:p>
        </p:txBody>
      </p:sp>
    </p:spTree>
    <p:extLst>
      <p:ext uri="{BB962C8B-B14F-4D97-AF65-F5344CB8AC3E}">
        <p14:creationId xmlns:p14="http://schemas.microsoft.com/office/powerpoint/2010/main" val="3301043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0081733" y="6324033"/>
            <a:ext cx="486833" cy="628650"/>
          </a:xfrm>
        </p:spPr>
        <p:txBody>
          <a:bodyPr/>
          <a:lstStyle/>
          <a:p>
            <a:pPr>
              <a:defRPr/>
            </a:pPr>
            <a:fld id="{72F806D0-7F2A-AD41-B31F-BADF3A1111E5}" type="slidenum">
              <a:rPr lang="es-ES" smtClean="0"/>
              <a:pPr>
                <a:defRPr/>
              </a:pPr>
              <a:t>21</a:t>
            </a:fld>
            <a:endParaRPr lang="es-ES" dirty="0"/>
          </a:p>
        </p:txBody>
      </p:sp>
      <p:sp>
        <p:nvSpPr>
          <p:cNvPr id="17" name="Rectángulo 16"/>
          <p:cNvSpPr/>
          <p:nvPr/>
        </p:nvSpPr>
        <p:spPr>
          <a:xfrm>
            <a:off x="263323" y="3816337"/>
            <a:ext cx="11352444" cy="1870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8EAADB"/>
              </a:buClr>
              <a:buSzPts val="800"/>
            </a:pPr>
            <a:r>
              <a:rPr lang="es-ES" sz="1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Entidades locales adheridas a la EPSP,</a:t>
            </a:r>
            <a:r>
              <a:rPr lang="es-ES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pertenecientes o no a la RECS, que: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hayan constituido la mesa intersectorial, y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hayan identificado recursos comunitarios y activos para la salud</a:t>
            </a:r>
            <a:r>
              <a:rPr lang="es-ES" sz="105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 incluido en LOCALIZA salud, y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continúen avanzando en los niveles de la implementación local, esto es, en la elaboración del mapa de recursos comunitarios y activos para la salud y su análisis además de en la consolidación de la mesa intersectorial. </a:t>
            </a:r>
          </a:p>
          <a:p>
            <a:endParaRPr lang="es-ES" sz="1400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AB6A4E26-613D-4FC5-8490-67D307C8386C}"/>
              </a:ext>
            </a:extLst>
          </p:cNvPr>
          <p:cNvGrpSpPr/>
          <p:nvPr/>
        </p:nvGrpSpPr>
        <p:grpSpPr>
          <a:xfrm>
            <a:off x="454242" y="1356616"/>
            <a:ext cx="10114324" cy="1917464"/>
            <a:chOff x="428995" y="2290681"/>
            <a:chExt cx="10114324" cy="1917464"/>
          </a:xfrm>
        </p:grpSpPr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3BAF66F3-5CA2-4EA1-9FB2-8EBBB345EF44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1747" y="2350282"/>
              <a:ext cx="1839600" cy="1800000"/>
            </a:xfrm>
            <a:prstGeom prst="ellipse">
              <a:avLst/>
            </a:prstGeom>
            <a:ln w="12700" cap="rnd">
              <a:solidFill>
                <a:schemeClr val="tx1"/>
              </a:solidFill>
            </a:ln>
            <a:effectLst/>
          </p:spPr>
        </p:pic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8613158A-B592-4EBE-89E1-E7E8D32A45E2}"/>
                </a:ext>
              </a:extLst>
            </p:cNvPr>
            <p:cNvSpPr/>
            <p:nvPr/>
          </p:nvSpPr>
          <p:spPr>
            <a:xfrm>
              <a:off x="2418932" y="2313411"/>
              <a:ext cx="1839600" cy="1800000"/>
            </a:xfrm>
            <a:prstGeom prst="ellipse">
              <a:avLst/>
            </a:prstGeom>
            <a:blipFill rotWithShape="1">
              <a:blip r:embed="rId4"/>
              <a:stretch>
                <a:fillRect/>
              </a:stretch>
            </a:blipFill>
            <a:ln w="127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noProof="0" dirty="0"/>
            </a:p>
          </p:txBody>
        </p:sp>
        <p:sp>
          <p:nvSpPr>
            <p:cNvPr id="28" name="Flecha: a la derecha 27">
              <a:extLst>
                <a:ext uri="{FF2B5EF4-FFF2-40B4-BE49-F238E27FC236}">
                  <a16:creationId xmlns:a16="http://schemas.microsoft.com/office/drawing/2014/main" id="{3081B303-C200-4B34-8C55-E4BCAD0129A0}"/>
                </a:ext>
              </a:extLst>
            </p:cNvPr>
            <p:cNvSpPr/>
            <p:nvPr/>
          </p:nvSpPr>
          <p:spPr>
            <a:xfrm>
              <a:off x="6539026" y="2721636"/>
              <a:ext cx="1591348" cy="815129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1 Elipse">
              <a:extLst>
                <a:ext uri="{FF2B5EF4-FFF2-40B4-BE49-F238E27FC236}">
                  <a16:creationId xmlns:a16="http://schemas.microsoft.com/office/drawing/2014/main" id="{82843D7C-39B3-41F9-A417-F71929AE034E}"/>
                </a:ext>
              </a:extLst>
            </p:cNvPr>
            <p:cNvSpPr/>
            <p:nvPr/>
          </p:nvSpPr>
          <p:spPr>
            <a:xfrm>
              <a:off x="8703719" y="2408145"/>
              <a:ext cx="1839600" cy="1800000"/>
            </a:xfrm>
            <a:prstGeom prst="ellipse">
              <a:avLst/>
            </a:prstGeom>
            <a:solidFill>
              <a:srgbClr val="FDD7F3"/>
            </a:solidFill>
            <a:ln w="25400" cap="flat" cmpd="sng" algn="ctr">
              <a:solidFill>
                <a:srgbClr val="006666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en-US" sz="2667" b="1" dirty="0">
                  <a:solidFill>
                    <a:srgbClr val="F212F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B2</a:t>
              </a:r>
            </a:p>
          </p:txBody>
        </p:sp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A513EF13-90C4-462C-9AC7-F4141761E4B3}"/>
                </a:ext>
              </a:extLst>
            </p:cNvPr>
            <p:cNvGrpSpPr/>
            <p:nvPr/>
          </p:nvGrpSpPr>
          <p:grpSpPr>
            <a:xfrm>
              <a:off x="428995" y="2290681"/>
              <a:ext cx="1839174" cy="1800000"/>
              <a:chOff x="1091282" y="2187266"/>
              <a:chExt cx="1319218" cy="1241356"/>
            </a:xfrm>
          </p:grpSpPr>
          <p:sp>
            <p:nvSpPr>
              <p:cNvPr id="20" name="1 Elipse">
                <a:extLst>
                  <a:ext uri="{FF2B5EF4-FFF2-40B4-BE49-F238E27FC236}">
                    <a16:creationId xmlns:a16="http://schemas.microsoft.com/office/drawing/2014/main" id="{DE93E657-B0EE-47EF-9FD5-B01193D671A2}"/>
                  </a:ext>
                </a:extLst>
              </p:cNvPr>
              <p:cNvSpPr/>
              <p:nvPr/>
            </p:nvSpPr>
            <p:spPr>
              <a:xfrm>
                <a:off x="1091282" y="2187266"/>
                <a:ext cx="1319218" cy="1241356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5400" cap="flat" cmpd="sng" algn="ctr">
                <a:solidFill>
                  <a:srgbClr val="006666"/>
                </a:solidFill>
                <a:prstDash val="solid"/>
              </a:ln>
              <a:effectLst/>
            </p:spPr>
            <p:txBody>
              <a:bodyPr rtlCol="0" anchor="t"/>
              <a:lstStyle/>
              <a:p>
                <a:pPr algn="ctr" defTabSz="1219170">
                  <a:defRPr/>
                </a:pPr>
                <a:r>
                  <a:rPr lang="en-US" sz="2670" b="1" dirty="0">
                    <a:solidFill>
                      <a:prstClr val="white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EPSP</a:t>
                </a:r>
              </a:p>
              <a:p>
                <a:pPr algn="ctr" defTabSz="1219170">
                  <a:defRPr/>
                </a:pPr>
                <a:endParaRPr lang="en-US" sz="2670" b="1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pic>
            <p:nvPicPr>
              <p:cNvPr id="50" name="Gráfico 49" descr="Marca de verificación con relleno sólido">
                <a:extLst>
                  <a:ext uri="{FF2B5EF4-FFF2-40B4-BE49-F238E27FC236}">
                    <a16:creationId xmlns:a16="http://schemas.microsoft.com/office/drawing/2014/main" id="{4A5D8FE9-E84E-41C2-8A8A-0DF3C84973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469843" y="2666530"/>
                <a:ext cx="648352" cy="648352"/>
              </a:xfrm>
              <a:prstGeom prst="rect">
                <a:avLst/>
              </a:prstGeom>
            </p:spPr>
          </p:pic>
        </p:grpSp>
      </p:grpSp>
      <p:pic>
        <p:nvPicPr>
          <p:cNvPr id="51" name="Gráfico 50" descr="Flecha circular con relleno sólido">
            <a:extLst>
              <a:ext uri="{FF2B5EF4-FFF2-40B4-BE49-F238E27FC236}">
                <a16:creationId xmlns:a16="http://schemas.microsoft.com/office/drawing/2014/main" id="{E650464D-AA07-48D5-9577-570FEFB4EFD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94101" y="2592983"/>
            <a:ext cx="539755" cy="539755"/>
          </a:xfrm>
          <a:prstGeom prst="rect">
            <a:avLst/>
          </a:prstGeom>
        </p:spPr>
      </p:pic>
      <p:pic>
        <p:nvPicPr>
          <p:cNvPr id="52" name="Gráfico 51" descr="Flecha circular con relleno sólido">
            <a:extLst>
              <a:ext uri="{FF2B5EF4-FFF2-40B4-BE49-F238E27FC236}">
                <a16:creationId xmlns:a16="http://schemas.microsoft.com/office/drawing/2014/main" id="{8BC63648-9E93-4465-8F6F-718F53B31EB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46916" y="2592982"/>
            <a:ext cx="539755" cy="53975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FD7FDB1-28D3-9AE8-86DB-892209577C25}"/>
              </a:ext>
            </a:extLst>
          </p:cNvPr>
          <p:cNvSpPr txBox="1"/>
          <p:nvPr/>
        </p:nvSpPr>
        <p:spPr>
          <a:xfrm>
            <a:off x="454242" y="120511"/>
            <a:ext cx="11352444" cy="584775"/>
          </a:xfrm>
          <a:prstGeom prst="rect">
            <a:avLst/>
          </a:prstGeom>
          <a:solidFill>
            <a:srgbClr val="FDD7F3"/>
          </a:solidFill>
        </p:spPr>
        <p:txBody>
          <a:bodyPr wrap="square" rtlCol="0">
            <a:spAutoFit/>
          </a:bodyPr>
          <a:lstStyle/>
          <a:p>
            <a:r>
              <a:rPr lang="es-ES" sz="3200" b="1" dirty="0">
                <a:latin typeface="Aptos Display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Convocatoria actuaciones: Actuaciones tipo B: B2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FAB0F69-2DA2-0E27-7CC3-34C3894EE2F7}"/>
              </a:ext>
            </a:extLst>
          </p:cNvPr>
          <p:cNvSpPr txBox="1"/>
          <p:nvPr/>
        </p:nvSpPr>
        <p:spPr>
          <a:xfrm>
            <a:off x="-241161" y="705286"/>
            <a:ext cx="25389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rgbClr val="F779D3"/>
                </a:solidFill>
              </a:rPr>
              <a:t>¿Quiénes?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B62559D-1E87-186A-4627-710A5FE4DC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2982" y="5988190"/>
            <a:ext cx="8671784" cy="87928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5872504-2393-DABE-8922-22F94F1FAE32}"/>
              </a:ext>
            </a:extLst>
          </p:cNvPr>
          <p:cNvSpPr txBox="1"/>
          <p:nvPr/>
        </p:nvSpPr>
        <p:spPr>
          <a:xfrm>
            <a:off x="2071821" y="795718"/>
            <a:ext cx="4833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Entidades RECS o no RECS que: </a:t>
            </a:r>
          </a:p>
        </p:txBody>
      </p:sp>
    </p:spTree>
    <p:extLst>
      <p:ext uri="{BB962C8B-B14F-4D97-AF65-F5344CB8AC3E}">
        <p14:creationId xmlns:p14="http://schemas.microsoft.com/office/powerpoint/2010/main" val="2391938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F2C8BD23-9A5A-4C3D-BE29-CDA74A076595}"/>
              </a:ext>
            </a:extLst>
          </p:cNvPr>
          <p:cNvGrpSpPr/>
          <p:nvPr/>
        </p:nvGrpSpPr>
        <p:grpSpPr>
          <a:xfrm>
            <a:off x="119548" y="1324145"/>
            <a:ext cx="5254447" cy="3873042"/>
            <a:chOff x="119548" y="1395408"/>
            <a:chExt cx="6059347" cy="4350930"/>
          </a:xfrm>
        </p:grpSpPr>
        <p:pic>
          <p:nvPicPr>
            <p:cNvPr id="13" name="5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548" y="1395408"/>
              <a:ext cx="6059347" cy="4350930"/>
            </a:xfrm>
            <a:prstGeom prst="rect">
              <a:avLst/>
            </a:prstGeom>
          </p:spPr>
        </p:pic>
        <p:sp>
          <p:nvSpPr>
            <p:cNvPr id="14" name="1 Anillo"/>
            <p:cNvSpPr/>
            <p:nvPr/>
          </p:nvSpPr>
          <p:spPr>
            <a:xfrm rot="20108053">
              <a:off x="2924281" y="1731717"/>
              <a:ext cx="3224238" cy="948480"/>
            </a:xfrm>
            <a:prstGeom prst="donut">
              <a:avLst>
                <a:gd name="adj" fmla="val 8656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rgbClr val="F559C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48640" fontAlgn="base">
                <a:spcBef>
                  <a:spcPct val="0"/>
                </a:spcBef>
                <a:spcAft>
                  <a:spcPct val="0"/>
                </a:spcAft>
              </a:pPr>
              <a:endParaRPr lang="es-ES" sz="216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1 Anillo"/>
            <p:cNvSpPr/>
            <p:nvPr/>
          </p:nvSpPr>
          <p:spPr>
            <a:xfrm rot="20398230">
              <a:off x="3234647" y="3248091"/>
              <a:ext cx="2383389" cy="948480"/>
            </a:xfrm>
            <a:prstGeom prst="donut">
              <a:avLst>
                <a:gd name="adj" fmla="val 8656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559C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48640" fontAlgn="base">
                <a:spcBef>
                  <a:spcPct val="0"/>
                </a:spcBef>
                <a:spcAft>
                  <a:spcPct val="0"/>
                </a:spcAft>
              </a:pPr>
              <a:endParaRPr lang="es-ES" sz="216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9" name="Rectángulo 18">
            <a:extLst>
              <a:ext uri="{FF2B5EF4-FFF2-40B4-BE49-F238E27FC236}">
                <a16:creationId xmlns:a16="http://schemas.microsoft.com/office/drawing/2014/main" id="{B0FC7C1E-49D9-43EF-A312-17D78337DB11}"/>
              </a:ext>
            </a:extLst>
          </p:cNvPr>
          <p:cNvSpPr/>
          <p:nvPr/>
        </p:nvSpPr>
        <p:spPr>
          <a:xfrm>
            <a:off x="6376902" y="723822"/>
            <a:ext cx="5695549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600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Reforzar el funcionamiento de la </a:t>
            </a:r>
            <a:r>
              <a:rPr lang="es-ES" sz="1600" b="1" dirty="0"/>
              <a:t>mesa </a:t>
            </a:r>
            <a:r>
              <a:rPr lang="es-ES" sz="1600" dirty="0"/>
              <a:t>intersectorial.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Aplicar la </a:t>
            </a:r>
            <a:r>
              <a:rPr lang="es-ES" sz="1600" dirty="0" err="1"/>
              <a:t>checklist</a:t>
            </a:r>
            <a:r>
              <a:rPr lang="es-ES" sz="1600" dirty="0"/>
              <a:t> para analizar grados de </a:t>
            </a:r>
            <a:r>
              <a:rPr lang="es-ES" sz="1600" dirty="0" err="1"/>
              <a:t>intersectorialidad</a:t>
            </a:r>
            <a:r>
              <a:rPr lang="es-ES" sz="1600" dirty="0"/>
              <a:t>.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Aplicar la herramienta para analizar oportunidades y debilidades para la ampliación y fortalecimiento del trabajo intersectorial.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Aplicar la herramienta breve de reflexión sobre </a:t>
            </a:r>
            <a:r>
              <a:rPr lang="es-ES" sz="1600" b="1" dirty="0"/>
              <a:t>equidad</a:t>
            </a:r>
            <a:r>
              <a:rPr lang="es-ES" sz="1600" dirty="0"/>
              <a:t>.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Reforzar la </a:t>
            </a:r>
            <a:r>
              <a:rPr lang="es-ES" sz="1600" b="1" dirty="0"/>
              <a:t>participación social</a:t>
            </a:r>
            <a:r>
              <a:rPr lang="es-ES" sz="1600" dirty="0"/>
              <a:t>.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Actualizar los recursos y activos comunitarios e identificar nuevos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Analizar, difundir y dinamizar  los recursos del mapa.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Visibilizar LOCALIZA salud en la página web de la Entidad Local. 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ADF66AE-9844-088C-7345-31228FF9AE1D}"/>
              </a:ext>
            </a:extLst>
          </p:cNvPr>
          <p:cNvSpPr txBox="1"/>
          <p:nvPr/>
        </p:nvSpPr>
        <p:spPr>
          <a:xfrm>
            <a:off x="522262" y="82722"/>
            <a:ext cx="11352444" cy="584775"/>
          </a:xfrm>
          <a:prstGeom prst="rect">
            <a:avLst/>
          </a:prstGeom>
          <a:solidFill>
            <a:srgbClr val="FDD7F3"/>
          </a:solidFill>
        </p:spPr>
        <p:txBody>
          <a:bodyPr wrap="square" rtlCol="0">
            <a:spAutoFit/>
          </a:bodyPr>
          <a:lstStyle/>
          <a:p>
            <a:r>
              <a:rPr lang="es-ES" sz="3200" b="1" dirty="0">
                <a:latin typeface="Aptos Display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Convocatoria actuaciones: Actuaciones tipo B: B2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BDCFF5B-A0F9-424D-56BF-9E9AC62F3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8980" y="6094799"/>
            <a:ext cx="7279830" cy="738146"/>
          </a:xfrm>
          <a:prstGeom prst="rect">
            <a:avLst/>
          </a:prstGeom>
        </p:spPr>
      </p:pic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D22BC449-A4FD-18D5-6463-A581B12F5591}"/>
              </a:ext>
            </a:extLst>
          </p:cNvPr>
          <p:cNvSpPr txBox="1">
            <a:spLocks/>
          </p:cNvSpPr>
          <p:nvPr/>
        </p:nvSpPr>
        <p:spPr>
          <a:xfrm>
            <a:off x="8605317" y="65455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09D357-8067-4A1F-97B2-93C5160B78D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338F652-3890-3FC4-E9FF-7D79C72A491C}"/>
              </a:ext>
            </a:extLst>
          </p:cNvPr>
          <p:cNvSpPr txBox="1"/>
          <p:nvPr/>
        </p:nvSpPr>
        <p:spPr>
          <a:xfrm>
            <a:off x="0" y="734211"/>
            <a:ext cx="25389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rgbClr val="F779D3"/>
                </a:solidFill>
              </a:rPr>
              <a:t>¿Para qué?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C778E7A-A0C8-56B4-4F74-8807A8D81976}"/>
              </a:ext>
            </a:extLst>
          </p:cNvPr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321" y="3549786"/>
            <a:ext cx="1292438" cy="1192526"/>
          </a:xfrm>
          <a:prstGeom prst="ellipse">
            <a:avLst/>
          </a:prstGeom>
          <a:ln w="12700" cap="rnd">
            <a:solidFill>
              <a:schemeClr val="tx1"/>
            </a:solidFill>
          </a:ln>
          <a:effectLst/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03C06752-4F44-7934-9C37-D838D7D061BB}"/>
              </a:ext>
            </a:extLst>
          </p:cNvPr>
          <p:cNvSpPr/>
          <p:nvPr/>
        </p:nvSpPr>
        <p:spPr>
          <a:xfrm>
            <a:off x="5503997" y="1257431"/>
            <a:ext cx="1292437" cy="1212447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 w="12700">
            <a:solidFill>
              <a:schemeClr val="bg2">
                <a:lumMod val="1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401427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B6C8194-F024-5D22-3FEF-21DB4F413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980" y="6094799"/>
            <a:ext cx="7279830" cy="738146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F806D0-7F2A-AD41-B31F-BADF3A1111E5}" type="slidenum">
              <a:rPr lang="es-ES" smtClean="0"/>
              <a:pPr>
                <a:defRPr/>
              </a:pPr>
              <a:t>23</a:t>
            </a:fld>
            <a:endParaRPr lang="es-ES" dirty="0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93678F1C-C50E-4D38-ACCC-B33308D69641}"/>
              </a:ext>
            </a:extLst>
          </p:cNvPr>
          <p:cNvSpPr/>
          <p:nvPr/>
        </p:nvSpPr>
        <p:spPr>
          <a:xfrm>
            <a:off x="352725" y="779158"/>
            <a:ext cx="11352444" cy="213250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b="1" dirty="0"/>
          </a:p>
          <a:p>
            <a:pPr algn="ctr">
              <a:spcAft>
                <a:spcPts val="600"/>
              </a:spcAft>
            </a:pPr>
            <a:r>
              <a:rPr lang="es-ES" b="1" dirty="0"/>
              <a:t>EJEMPLO DE ACTUACIONES APROBADAS</a:t>
            </a:r>
          </a:p>
          <a:p>
            <a:pPr algn="ctr">
              <a:spcAft>
                <a:spcPts val="600"/>
              </a:spcAft>
            </a:pPr>
            <a:r>
              <a:rPr lang="es-ES" b="1" dirty="0"/>
              <a:t>Título: </a:t>
            </a:r>
            <a:r>
              <a:rPr lang="es-ES" dirty="0"/>
              <a:t>Mapear para cuidar: sumando activos, sumando salud en </a:t>
            </a:r>
            <a:r>
              <a:rPr lang="es-ES" i="1" dirty="0"/>
              <a:t>Villa EPSP</a:t>
            </a:r>
          </a:p>
          <a:p>
            <a:pPr algn="ctr">
              <a:spcAft>
                <a:spcPts val="600"/>
              </a:spcAft>
            </a:pPr>
            <a:r>
              <a:rPr lang="es-ES" b="1" dirty="0"/>
              <a:t>Objetivo: </a:t>
            </a:r>
            <a:r>
              <a:rPr lang="es-ES" dirty="0"/>
              <a:t>Dar a conocer los activos y recursos comunitarios del municipio e impulsar la utilización de los mismos. </a:t>
            </a:r>
          </a:p>
          <a:p>
            <a:pPr algn="ctr">
              <a:spcAft>
                <a:spcPts val="600"/>
              </a:spcAft>
            </a:pPr>
            <a:r>
              <a:rPr lang="es-ES" b="1" dirty="0"/>
              <a:t>Actividades: </a:t>
            </a:r>
            <a:r>
              <a:rPr lang="es-ES" sz="1600" dirty="0"/>
              <a:t>jornada de priorización y planificación colectiva; evaluación de seguimiento de la actuación a través de un grupo focal; jornada de rendición de cuentas y difusión de resultados; mapeo colaborativo y  creación de un catálogo de recursos; talleres prácticos para localizar recursos, dinámicas participativas en el marco de la mesa intersectorial.  </a:t>
            </a:r>
          </a:p>
          <a:p>
            <a:pPr algn="ctr"/>
            <a:endParaRPr lang="es-ES" b="1" dirty="0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E36FB2AC-9B1E-4B9E-94B9-433F341F0957}"/>
              </a:ext>
            </a:extLst>
          </p:cNvPr>
          <p:cNvSpPr/>
          <p:nvPr/>
        </p:nvSpPr>
        <p:spPr>
          <a:xfrm>
            <a:off x="221063" y="3016025"/>
            <a:ext cx="5874935" cy="31089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s-ES" b="1" dirty="0"/>
              <a:t>EJEMPLO DE ACTUACIONES RECHAZADAS</a:t>
            </a:r>
          </a:p>
          <a:p>
            <a:pPr algn="ctr">
              <a:spcAft>
                <a:spcPts val="600"/>
              </a:spcAft>
            </a:pPr>
            <a:r>
              <a:rPr lang="es-ES" b="1" dirty="0"/>
              <a:t>Título: </a:t>
            </a:r>
            <a:r>
              <a:rPr lang="es-ES" dirty="0"/>
              <a:t>Senderismo Saludable en </a:t>
            </a:r>
            <a:r>
              <a:rPr lang="es-ES" i="1" dirty="0"/>
              <a:t>Villa EPSP</a:t>
            </a:r>
          </a:p>
          <a:p>
            <a:pPr algn="ctr">
              <a:spcAft>
                <a:spcPts val="600"/>
              </a:spcAft>
            </a:pPr>
            <a:r>
              <a:rPr lang="es-ES" b="1" dirty="0"/>
              <a:t>Objetivo: </a:t>
            </a:r>
            <a:r>
              <a:rPr lang="es-ES" dirty="0"/>
              <a:t>Promover estilos de vida activos y saludables mediante la práctica regular de senderismo en rutas homologadas en el municipio de </a:t>
            </a:r>
            <a:r>
              <a:rPr lang="es-ES" i="1" dirty="0"/>
              <a:t>Villa </a:t>
            </a:r>
            <a:r>
              <a:rPr lang="es-ES" i="1" dirty="0" err="1"/>
              <a:t>epsp</a:t>
            </a:r>
            <a:r>
              <a:rPr lang="es-ES" dirty="0"/>
              <a:t>.  </a:t>
            </a:r>
          </a:p>
          <a:p>
            <a:pPr algn="ctr">
              <a:spcAft>
                <a:spcPts val="600"/>
              </a:spcAft>
            </a:pPr>
            <a:r>
              <a:rPr lang="es-ES" b="1" dirty="0"/>
              <a:t>Motivo rechazo</a:t>
            </a:r>
            <a:r>
              <a:rPr lang="es-ES" dirty="0"/>
              <a:t>: La </a:t>
            </a:r>
            <a:r>
              <a:rPr lang="es-ES" u="sng" dirty="0"/>
              <a:t>actuación propuesta no se enmarca </a:t>
            </a:r>
            <a:r>
              <a:rPr lang="es-ES" dirty="0"/>
              <a:t>en prioridades de las propuestas B2. No se puede pedir como A por no estar adheridos a la RECS, ni como B3* por no pedir además un B2 correcto.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EEA6ABD8-29C0-4BB8-B3A7-4BF4106CF0FE}"/>
              </a:ext>
            </a:extLst>
          </p:cNvPr>
          <p:cNvSpPr/>
          <p:nvPr/>
        </p:nvSpPr>
        <p:spPr>
          <a:xfrm>
            <a:off x="6232359" y="2992957"/>
            <a:ext cx="5472810" cy="31320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EJEMPLO DE ACTUACIONES RECHAZADAS</a:t>
            </a:r>
          </a:p>
          <a:p>
            <a:pPr algn="ctr"/>
            <a:endParaRPr lang="es-ES" b="1" dirty="0"/>
          </a:p>
          <a:p>
            <a:pPr algn="ctr"/>
            <a:r>
              <a:rPr lang="es-ES" b="1" dirty="0"/>
              <a:t>Título: </a:t>
            </a:r>
            <a:r>
              <a:rPr lang="es-ES" dirty="0"/>
              <a:t>Villa EPSP viaja.</a:t>
            </a:r>
          </a:p>
          <a:p>
            <a:pPr algn="ctr"/>
            <a:endParaRPr lang="es-ES" dirty="0"/>
          </a:p>
          <a:p>
            <a:pPr algn="ctr"/>
            <a:r>
              <a:rPr lang="es-ES" b="1" dirty="0"/>
              <a:t>Objetivo: </a:t>
            </a:r>
            <a:r>
              <a:rPr lang="es-ES" dirty="0"/>
              <a:t>Mapeo de activos de la ciudad. </a:t>
            </a:r>
          </a:p>
          <a:p>
            <a:pPr algn="ctr"/>
            <a:endParaRPr lang="es-ES" dirty="0"/>
          </a:p>
          <a:p>
            <a:pPr algn="ctr"/>
            <a:r>
              <a:rPr lang="es-ES" b="1" dirty="0"/>
              <a:t>Motivo rechazo</a:t>
            </a:r>
            <a:r>
              <a:rPr lang="es-ES" dirty="0"/>
              <a:t>: La actuación propuesta </a:t>
            </a:r>
            <a:r>
              <a:rPr lang="es-ES" u="sng" dirty="0"/>
              <a:t>no se enmarca en prioridades</a:t>
            </a:r>
            <a:r>
              <a:rPr lang="es-ES" dirty="0"/>
              <a:t> de las propuestas B2.El transporte en autobús para realizar rutas turísticas se considera </a:t>
            </a:r>
            <a:r>
              <a:rPr lang="es-ES" u="sng" dirty="0"/>
              <a:t>una actividad no elegible.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8B9ED40-3027-8039-8323-11ECDB532FCD}"/>
              </a:ext>
            </a:extLst>
          </p:cNvPr>
          <p:cNvSpPr txBox="1"/>
          <p:nvPr/>
        </p:nvSpPr>
        <p:spPr>
          <a:xfrm>
            <a:off x="419777" y="148826"/>
            <a:ext cx="11352444" cy="584775"/>
          </a:xfrm>
          <a:prstGeom prst="rect">
            <a:avLst/>
          </a:prstGeom>
          <a:solidFill>
            <a:srgbClr val="FDD7F3"/>
          </a:solidFill>
        </p:spPr>
        <p:txBody>
          <a:bodyPr wrap="square" rtlCol="0">
            <a:spAutoFit/>
          </a:bodyPr>
          <a:lstStyle/>
          <a:p>
            <a:r>
              <a:rPr lang="es-ES" sz="3200" b="1" dirty="0">
                <a:latin typeface="Aptos Display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Convocatoria actuaciones: Actuaciones tipo B: B2 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89855BAC-371F-A6AC-A052-1EC22943AF3F}"/>
              </a:ext>
            </a:extLst>
          </p:cNvPr>
          <p:cNvSpPr/>
          <p:nvPr/>
        </p:nvSpPr>
        <p:spPr>
          <a:xfrm>
            <a:off x="1983708" y="6162326"/>
            <a:ext cx="8390373" cy="6030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/>
              <a:t>Otros motivos de rechazo</a:t>
            </a:r>
            <a:r>
              <a:rPr lang="es-ES" sz="1400" dirty="0"/>
              <a:t>: no tiene la mesa constituida</a:t>
            </a:r>
          </a:p>
        </p:txBody>
      </p:sp>
    </p:spTree>
    <p:extLst>
      <p:ext uri="{BB962C8B-B14F-4D97-AF65-F5344CB8AC3E}">
        <p14:creationId xmlns:p14="http://schemas.microsoft.com/office/powerpoint/2010/main" val="3531175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0F691C8-7388-7929-38D9-B619611FC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199" y="6119854"/>
            <a:ext cx="7279830" cy="738146"/>
          </a:xfrm>
          <a:prstGeom prst="rect">
            <a:avLst/>
          </a:prstGeom>
        </p:spPr>
      </p:pic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1E5D09A2-91CF-2B1D-DD04-82380B835233}"/>
              </a:ext>
            </a:extLst>
          </p:cNvPr>
          <p:cNvSpPr txBox="1">
            <a:spLocks/>
          </p:cNvSpPr>
          <p:nvPr/>
        </p:nvSpPr>
        <p:spPr>
          <a:xfrm>
            <a:off x="8605317" y="65455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09D357-8067-4A1F-97B2-93C5160B78D9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7" name="Rectángulo 16"/>
          <p:cNvSpPr/>
          <p:nvPr/>
        </p:nvSpPr>
        <p:spPr>
          <a:xfrm>
            <a:off x="4844699" y="1324067"/>
            <a:ext cx="705453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Entidades locales: </a:t>
            </a:r>
          </a:p>
          <a:p>
            <a:pPr marL="742950" lvl="1" indent="-285750">
              <a:buFontTx/>
              <a:buChar char="-"/>
            </a:pPr>
            <a:r>
              <a:rPr lang="es-ES" sz="1400" dirty="0"/>
              <a:t>Adheridas a la EPSP , y</a:t>
            </a:r>
          </a:p>
          <a:p>
            <a:pPr marL="742950" lvl="1" indent="-285750">
              <a:buFontTx/>
              <a:buChar char="-"/>
            </a:pPr>
            <a:r>
              <a:rPr lang="es-ES" sz="1400" dirty="0"/>
              <a:t>No pertenezcan a la RECS, y </a:t>
            </a:r>
          </a:p>
          <a:p>
            <a:pPr marL="742950" lvl="1" indent="-285750">
              <a:buFontTx/>
              <a:buChar char="-"/>
            </a:pPr>
            <a:r>
              <a:rPr lang="es-ES" sz="1400" dirty="0"/>
              <a:t>Han constituido la mesa intersectorial, identificado e incluido en LOCALIZA salud los recursos comunitarios y activos para la salud, y</a:t>
            </a:r>
          </a:p>
          <a:p>
            <a:pPr marL="742950" lvl="1" indent="-285750">
              <a:buFontTx/>
              <a:buChar char="-"/>
            </a:pPr>
            <a:r>
              <a:rPr lang="es-ES" sz="1400" dirty="0"/>
              <a:t>Solicitan una actuación B2* en esta convocatoria.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/>
          </a:p>
          <a:p>
            <a:endParaRPr lang="es-E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Entidades locales: </a:t>
            </a:r>
          </a:p>
          <a:p>
            <a:pPr marL="742950" lvl="1" indent="-285750">
              <a:buFontTx/>
              <a:buChar char="-"/>
            </a:pPr>
            <a:r>
              <a:rPr lang="es-ES" sz="1400" dirty="0"/>
              <a:t>No pertenezcan a la RECS, y</a:t>
            </a:r>
          </a:p>
          <a:p>
            <a:pPr marL="742950" lvl="1" indent="-285750">
              <a:buFontTx/>
              <a:buChar char="-"/>
            </a:pPr>
            <a:r>
              <a:rPr lang="es-ES" sz="1400" dirty="0"/>
              <a:t>Solicitantes de B1 en esta convocatoria, y</a:t>
            </a:r>
          </a:p>
          <a:p>
            <a:pPr marL="742950" lvl="1" indent="-285750">
              <a:buFontTx/>
              <a:buChar char="-"/>
            </a:pPr>
            <a:r>
              <a:rPr lang="es-ES" sz="1400" dirty="0"/>
              <a:t>Finalizan la adhesión a la EPSP en la primera anualidad (2026) con la mesa intersectorial constituida y habiendo identificado e incluido en LOCALIZA salud los recursos comunitarios y activos para la salud, y </a:t>
            </a:r>
          </a:p>
          <a:p>
            <a:pPr marL="742950" lvl="1" indent="-285750">
              <a:buFontTx/>
              <a:buChar char="-"/>
            </a:pPr>
            <a:r>
              <a:rPr lang="es-ES" sz="1400" dirty="0"/>
              <a:t>Soliciten una actuación B2 para la segunda anualidad (2027). En este caso, podrán solicitar B3 para la segunda anualidad (2027).</a:t>
            </a:r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96686074-9B9D-4AD5-9799-CCE8B029ED8A}"/>
              </a:ext>
            </a:extLst>
          </p:cNvPr>
          <p:cNvSpPr/>
          <p:nvPr/>
        </p:nvSpPr>
        <p:spPr>
          <a:xfrm>
            <a:off x="2653548" y="5602981"/>
            <a:ext cx="6954253" cy="55374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1200" b="1" dirty="0"/>
              <a:t>IMPORTANTE</a:t>
            </a:r>
            <a:r>
              <a:rPr lang="es-ES" sz="1200" dirty="0"/>
              <a:t>: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/>
              <a:t>Es posible solicitar un B2 a coste “Cero” para cumplir con requisito de poder solicitar B3.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/>
              <a:t>Se pueden solicitar 2 actuaciones B3 si una de ellas corresponde a una IPA6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70EE6E8-34BE-4D6E-BFBA-4932CBC974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787" y="3347429"/>
            <a:ext cx="4457292" cy="224829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EAEFC8B-51EB-48A5-83C5-F5779A3264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788" y="1148553"/>
            <a:ext cx="4457292" cy="224031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1213D6A-E65C-999D-CA43-6D56223FB805}"/>
              </a:ext>
            </a:extLst>
          </p:cNvPr>
          <p:cNvSpPr txBox="1"/>
          <p:nvPr/>
        </p:nvSpPr>
        <p:spPr>
          <a:xfrm>
            <a:off x="546787" y="56722"/>
            <a:ext cx="11352444" cy="584775"/>
          </a:xfrm>
          <a:prstGeom prst="rect">
            <a:avLst/>
          </a:prstGeom>
          <a:solidFill>
            <a:srgbClr val="FDD7F3"/>
          </a:solidFill>
        </p:spPr>
        <p:txBody>
          <a:bodyPr wrap="square" rtlCol="0">
            <a:spAutoFit/>
          </a:bodyPr>
          <a:lstStyle/>
          <a:p>
            <a:r>
              <a:rPr lang="es-ES" sz="3200" b="1" dirty="0">
                <a:latin typeface="Aptos Display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Convocatoria actuaciones: Actuaciones tipo B: B3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76AB6C2-9A08-D0F7-0A8E-4409FB55E554}"/>
              </a:ext>
            </a:extLst>
          </p:cNvPr>
          <p:cNvSpPr txBox="1"/>
          <p:nvPr/>
        </p:nvSpPr>
        <p:spPr>
          <a:xfrm>
            <a:off x="-622999" y="625332"/>
            <a:ext cx="32908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rgbClr val="F779D3"/>
                </a:solidFill>
              </a:rPr>
              <a:t>¿Quiénes?</a:t>
            </a:r>
            <a:endParaRPr lang="es-ES" sz="3200" b="1" dirty="0">
              <a:solidFill>
                <a:srgbClr val="F779D3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BA17A0A-ED84-8E8B-8582-03D1B9179DAB}"/>
              </a:ext>
            </a:extLst>
          </p:cNvPr>
          <p:cNvSpPr txBox="1"/>
          <p:nvPr/>
        </p:nvSpPr>
        <p:spPr>
          <a:xfrm>
            <a:off x="2071821" y="795718"/>
            <a:ext cx="4833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Entidades RECS o no RECS que: </a:t>
            </a:r>
          </a:p>
        </p:txBody>
      </p:sp>
    </p:spTree>
    <p:extLst>
      <p:ext uri="{BB962C8B-B14F-4D97-AF65-F5344CB8AC3E}">
        <p14:creationId xmlns:p14="http://schemas.microsoft.com/office/powerpoint/2010/main" val="35329320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6D44454-8154-B9B7-B73D-497A129A3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980" y="6094799"/>
            <a:ext cx="7279830" cy="738146"/>
          </a:xfrm>
          <a:prstGeom prst="rect">
            <a:avLst/>
          </a:prstGeom>
        </p:spPr>
      </p:pic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ECAA8C1D-50AE-BEB5-5FF8-B82F314D993C}"/>
              </a:ext>
            </a:extLst>
          </p:cNvPr>
          <p:cNvSpPr txBox="1">
            <a:spLocks/>
          </p:cNvSpPr>
          <p:nvPr/>
        </p:nvSpPr>
        <p:spPr>
          <a:xfrm>
            <a:off x="8605317" y="65455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09D357-8067-4A1F-97B2-93C5160B78D9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Rectángulo 2"/>
          <p:cNvSpPr/>
          <p:nvPr/>
        </p:nvSpPr>
        <p:spPr>
          <a:xfrm>
            <a:off x="149724" y="1049939"/>
            <a:ext cx="11115796" cy="1509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2000" b="1" dirty="0"/>
              <a:t>Intervenciones priorizadas para la acción (</a:t>
            </a:r>
            <a:r>
              <a:rPr lang="es-ES" sz="2000" b="1" dirty="0" err="1"/>
              <a:t>IPAs</a:t>
            </a:r>
            <a:r>
              <a:rPr lang="es-ES" sz="2000" b="1" dirty="0"/>
              <a:t>): son intervenciones concretas, con guías o documentos técnicos de apoyo para su realización, y que responden a prioridades de la EPSP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2000" b="1" dirty="0"/>
              <a:t> </a:t>
            </a:r>
            <a:endParaRPr lang="es-ES" sz="20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D7E0D45-267B-40DB-AB96-22704E538BDC}"/>
              </a:ext>
            </a:extLst>
          </p:cNvPr>
          <p:cNvSpPr txBox="1"/>
          <p:nvPr/>
        </p:nvSpPr>
        <p:spPr>
          <a:xfrm>
            <a:off x="2781246" y="634850"/>
            <a:ext cx="62744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ES" sz="2000" b="1" dirty="0">
                <a:solidFill>
                  <a:srgbClr val="F79646">
                    <a:lumMod val="75000"/>
                  </a:srgbClr>
                </a:solidFill>
              </a:rPr>
              <a:t>		</a:t>
            </a:r>
            <a:r>
              <a:rPr lang="es-ES" sz="2800" b="1" dirty="0">
                <a:solidFill>
                  <a:srgbClr val="F779D3"/>
                </a:solidFill>
              </a:rPr>
              <a:t>¿Para qué?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9F430D1-9DB8-EF43-62C0-000243DB1CDB}"/>
              </a:ext>
            </a:extLst>
          </p:cNvPr>
          <p:cNvSpPr txBox="1"/>
          <p:nvPr/>
        </p:nvSpPr>
        <p:spPr>
          <a:xfrm>
            <a:off x="419778" y="107058"/>
            <a:ext cx="11352444" cy="584775"/>
          </a:xfrm>
          <a:prstGeom prst="rect">
            <a:avLst/>
          </a:prstGeom>
          <a:solidFill>
            <a:srgbClr val="FDD7F3"/>
          </a:solidFill>
        </p:spPr>
        <p:txBody>
          <a:bodyPr wrap="square" rtlCol="0">
            <a:spAutoFit/>
          </a:bodyPr>
          <a:lstStyle/>
          <a:p>
            <a:r>
              <a:rPr lang="es-ES" sz="3200" b="1" dirty="0">
                <a:latin typeface="Aptos Display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Convocatoria actuaciones: Actuaciones tipo B: B3 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196AB639-2D35-7BF2-FFB5-9B11432BF484}"/>
              </a:ext>
            </a:extLst>
          </p:cNvPr>
          <p:cNvSpPr/>
          <p:nvPr/>
        </p:nvSpPr>
        <p:spPr>
          <a:xfrm>
            <a:off x="1627833" y="5706307"/>
            <a:ext cx="8732018" cy="3262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1600" b="1" dirty="0"/>
              <a:t>IMPORTANTE</a:t>
            </a:r>
            <a:r>
              <a:rPr lang="es-ES" sz="1600" dirty="0"/>
              <a:t>:  También se pueden solicitar </a:t>
            </a:r>
            <a:r>
              <a:rPr lang="es-ES" sz="1600" dirty="0" err="1"/>
              <a:t>IPAs</a:t>
            </a:r>
            <a:r>
              <a:rPr lang="es-ES" sz="1600" dirty="0"/>
              <a:t> en la línea A (solo entidades locales RECS)</a:t>
            </a:r>
          </a:p>
        </p:txBody>
      </p:sp>
      <p:pic>
        <p:nvPicPr>
          <p:cNvPr id="1026" name="Imagen 1">
            <a:extLst>
              <a:ext uri="{FF2B5EF4-FFF2-40B4-BE49-F238E27FC236}">
                <a16:creationId xmlns:a16="http://schemas.microsoft.com/office/drawing/2014/main" id="{919953B1-08E0-74D7-E09F-F833DE9C0D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7" t="14546" r="31911" b="46762"/>
          <a:stretch>
            <a:fillRect/>
          </a:stretch>
        </p:blipFill>
        <p:spPr bwMode="auto">
          <a:xfrm>
            <a:off x="27998" y="2054423"/>
            <a:ext cx="6341000" cy="3138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">
            <a:extLst>
              <a:ext uri="{FF2B5EF4-FFF2-40B4-BE49-F238E27FC236}">
                <a16:creationId xmlns:a16="http://schemas.microsoft.com/office/drawing/2014/main" id="{A20D139D-9830-1CC9-B647-C30A3CB4B7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5" t="52584" r="40259"/>
          <a:stretch>
            <a:fillRect/>
          </a:stretch>
        </p:blipFill>
        <p:spPr bwMode="auto">
          <a:xfrm>
            <a:off x="6191001" y="2037222"/>
            <a:ext cx="5252517" cy="366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784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6D179D-6470-BC6E-6887-3460EEA6F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6EBBFFB8-2FDE-5186-B31D-ACD2F21402F6}"/>
              </a:ext>
            </a:extLst>
          </p:cNvPr>
          <p:cNvSpPr/>
          <p:nvPr/>
        </p:nvSpPr>
        <p:spPr>
          <a:xfrm>
            <a:off x="367389" y="1780044"/>
            <a:ext cx="5728611" cy="39676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b="1" dirty="0"/>
              <a:t>IPA 1:</a:t>
            </a:r>
            <a:r>
              <a:rPr lang="es-ES" dirty="0"/>
              <a:t> Diseño y dinamización de rutas saludables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106FE2F-337B-B8F7-1DAE-DC0EEEC23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980" y="6094799"/>
            <a:ext cx="7279830" cy="738146"/>
          </a:xfrm>
          <a:prstGeom prst="rect">
            <a:avLst/>
          </a:prstGeom>
        </p:spPr>
      </p:pic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35E1570F-AED0-7AB5-6CF6-785F3231795A}"/>
              </a:ext>
            </a:extLst>
          </p:cNvPr>
          <p:cNvSpPr txBox="1">
            <a:spLocks/>
          </p:cNvSpPr>
          <p:nvPr/>
        </p:nvSpPr>
        <p:spPr>
          <a:xfrm>
            <a:off x="8605317" y="65455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09D357-8067-4A1F-97B2-93C5160B78D9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795771F-7BD8-9ABF-FDA0-0C52DAC6620A}"/>
              </a:ext>
            </a:extLst>
          </p:cNvPr>
          <p:cNvSpPr txBox="1"/>
          <p:nvPr/>
        </p:nvSpPr>
        <p:spPr>
          <a:xfrm>
            <a:off x="3041661" y="880943"/>
            <a:ext cx="62744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ES" sz="2000" b="1" dirty="0">
                <a:solidFill>
                  <a:srgbClr val="F79646">
                    <a:lumMod val="75000"/>
                  </a:srgbClr>
                </a:solidFill>
              </a:rPr>
              <a:t>		</a:t>
            </a:r>
            <a:r>
              <a:rPr lang="es-ES" sz="2800" b="1" dirty="0">
                <a:solidFill>
                  <a:srgbClr val="F779D3"/>
                </a:solidFill>
              </a:rPr>
              <a:t>¿Para qué?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8BB5136-9FAB-482E-61DC-8A994AADEAA5}"/>
              </a:ext>
            </a:extLst>
          </p:cNvPr>
          <p:cNvSpPr txBox="1"/>
          <p:nvPr/>
        </p:nvSpPr>
        <p:spPr>
          <a:xfrm>
            <a:off x="4229176" y="5062012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prstClr val="black"/>
                </a:solidFill>
                <a:latin typeface="Calibri"/>
              </a:rPr>
              <a:t>Disponible </a:t>
            </a:r>
            <a:r>
              <a:rPr lang="es-ES" sz="1600" dirty="0">
                <a:solidFill>
                  <a:prstClr val="black"/>
                </a:solidFill>
                <a:latin typeface="Calibri"/>
                <a:hlinkClick r:id="rId4"/>
              </a:rPr>
              <a:t>aquí </a:t>
            </a:r>
            <a:endParaRPr lang="es-E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BC59BFE-20D9-9BED-662F-23500D824455}"/>
              </a:ext>
            </a:extLst>
          </p:cNvPr>
          <p:cNvSpPr txBox="1"/>
          <p:nvPr/>
        </p:nvSpPr>
        <p:spPr>
          <a:xfrm>
            <a:off x="419778" y="107058"/>
            <a:ext cx="11352444" cy="584775"/>
          </a:xfrm>
          <a:prstGeom prst="rect">
            <a:avLst/>
          </a:prstGeom>
          <a:solidFill>
            <a:srgbClr val="FDD7F3"/>
          </a:solidFill>
        </p:spPr>
        <p:txBody>
          <a:bodyPr wrap="square" rtlCol="0">
            <a:spAutoFit/>
          </a:bodyPr>
          <a:lstStyle/>
          <a:p>
            <a:r>
              <a:rPr lang="es-ES" sz="3200" b="1" dirty="0">
                <a:latin typeface="Aptos Display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Convocatoria actuaciones: Actuaciones tipo B: B3 </a:t>
            </a: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A910C5AF-E1C3-B068-AEA3-31AA94DADE63}"/>
              </a:ext>
            </a:extLst>
          </p:cNvPr>
          <p:cNvSpPr/>
          <p:nvPr/>
        </p:nvSpPr>
        <p:spPr>
          <a:xfrm>
            <a:off x="6511852" y="1780043"/>
            <a:ext cx="5445686" cy="406809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b="1" dirty="0"/>
              <a:t>IPA 3:</a:t>
            </a:r>
            <a:r>
              <a:rPr lang="es-ES" dirty="0"/>
              <a:t> Intervención de ejercicio físico para la prevención de la fragilidad y caídas en las personas mayores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s-ES" dirty="0"/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s-ES" dirty="0"/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77EB54B-8120-8DA8-0486-07AE54EE3F22}"/>
              </a:ext>
            </a:extLst>
          </p:cNvPr>
          <p:cNvSpPr txBox="1"/>
          <p:nvPr/>
        </p:nvSpPr>
        <p:spPr>
          <a:xfrm>
            <a:off x="10213150" y="5231289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prstClr val="black"/>
                </a:solidFill>
                <a:latin typeface="Calibri"/>
              </a:rPr>
              <a:t>Disponible </a:t>
            </a:r>
            <a:r>
              <a:rPr lang="es-ES" sz="1600" dirty="0">
                <a:solidFill>
                  <a:prstClr val="black"/>
                </a:solidFill>
                <a:latin typeface="Calibri"/>
                <a:hlinkClick r:id="rId5"/>
              </a:rPr>
              <a:t>aquí </a:t>
            </a:r>
            <a:endParaRPr lang="es-ES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7090E15-D801-BAF9-5E2D-444D5B8051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0721" y="2894444"/>
            <a:ext cx="2124365" cy="27225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A98EEB9-DA7A-CD79-D2F0-488D9D4428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5091" y="2504383"/>
            <a:ext cx="2131593" cy="298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336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CC70A8-6850-2081-9901-B698F14C4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45DF45D-6959-B9B3-6011-7EF72E2A7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980" y="6094799"/>
            <a:ext cx="7279830" cy="738146"/>
          </a:xfrm>
          <a:prstGeom prst="rect">
            <a:avLst/>
          </a:prstGeom>
        </p:spPr>
      </p:pic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C16AF6F8-09F2-35C8-B306-AAD3D3D7BBE8}"/>
              </a:ext>
            </a:extLst>
          </p:cNvPr>
          <p:cNvSpPr txBox="1">
            <a:spLocks/>
          </p:cNvSpPr>
          <p:nvPr/>
        </p:nvSpPr>
        <p:spPr>
          <a:xfrm>
            <a:off x="8605317" y="65455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09D357-8067-4A1F-97B2-93C5160B78D9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6B5DECC-59FE-75E1-7802-78C88C0594B9}"/>
              </a:ext>
            </a:extLst>
          </p:cNvPr>
          <p:cNvSpPr txBox="1"/>
          <p:nvPr/>
        </p:nvSpPr>
        <p:spPr>
          <a:xfrm>
            <a:off x="2958766" y="621290"/>
            <a:ext cx="62744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ES" sz="2000" b="1" dirty="0">
                <a:solidFill>
                  <a:srgbClr val="F79646">
                    <a:lumMod val="75000"/>
                  </a:srgbClr>
                </a:solidFill>
              </a:rPr>
              <a:t>		</a:t>
            </a:r>
            <a:r>
              <a:rPr lang="es-ES" sz="2800" b="1" dirty="0">
                <a:solidFill>
                  <a:srgbClr val="F779D3"/>
                </a:solidFill>
              </a:rPr>
              <a:t>¿Para qué?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FF714D-9351-7DCA-E19C-350A0FFD2198}"/>
              </a:ext>
            </a:extLst>
          </p:cNvPr>
          <p:cNvSpPr txBox="1"/>
          <p:nvPr/>
        </p:nvSpPr>
        <p:spPr>
          <a:xfrm>
            <a:off x="419778" y="107058"/>
            <a:ext cx="11352444" cy="584775"/>
          </a:xfrm>
          <a:prstGeom prst="rect">
            <a:avLst/>
          </a:prstGeom>
          <a:solidFill>
            <a:srgbClr val="FDD7F3"/>
          </a:solidFill>
        </p:spPr>
        <p:txBody>
          <a:bodyPr wrap="square" rtlCol="0">
            <a:spAutoFit/>
          </a:bodyPr>
          <a:lstStyle/>
          <a:p>
            <a:r>
              <a:rPr lang="es-ES" sz="3200" b="1" dirty="0">
                <a:latin typeface="Aptos Display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Convocatoria actuaciones: Actuaciones tipo B: B3 </a:t>
            </a: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B8735393-A005-AE19-C712-EC408F1D503B}"/>
              </a:ext>
            </a:extLst>
          </p:cNvPr>
          <p:cNvSpPr/>
          <p:nvPr/>
        </p:nvSpPr>
        <p:spPr>
          <a:xfrm>
            <a:off x="217842" y="1240638"/>
            <a:ext cx="5728611" cy="46156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b="1" dirty="0"/>
              <a:t>IPA 2:</a:t>
            </a:r>
            <a:r>
              <a:rPr lang="es-ES" dirty="0"/>
              <a:t> Acciones de Parentalidad positiva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149560D-797E-3B7C-1C77-151BACAA0532}"/>
              </a:ext>
            </a:extLst>
          </p:cNvPr>
          <p:cNvSpPr txBox="1"/>
          <p:nvPr/>
        </p:nvSpPr>
        <p:spPr>
          <a:xfrm>
            <a:off x="3850198" y="5357648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prstClr val="black"/>
                </a:solidFill>
                <a:latin typeface="Calibri"/>
              </a:rPr>
              <a:t>Disponible </a:t>
            </a:r>
            <a:r>
              <a:rPr lang="es-ES" sz="1600" dirty="0">
                <a:solidFill>
                  <a:prstClr val="black"/>
                </a:solidFill>
                <a:latin typeface="Calibri"/>
                <a:hlinkClick r:id="rId4"/>
              </a:rPr>
              <a:t>aquí</a:t>
            </a:r>
            <a:r>
              <a:rPr lang="es-ES" sz="16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8E624962-1E81-761A-6112-6AD1EC12AF0E}"/>
              </a:ext>
            </a:extLst>
          </p:cNvPr>
          <p:cNvSpPr/>
          <p:nvPr/>
        </p:nvSpPr>
        <p:spPr>
          <a:xfrm>
            <a:off x="6178895" y="1240638"/>
            <a:ext cx="5728611" cy="46792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b="1" dirty="0"/>
              <a:t>IPA 4: </a:t>
            </a:r>
            <a:r>
              <a:rPr lang="es-ES" dirty="0"/>
              <a:t>Promoción de la Salud Maternal y de la Infancia en poblaciones vulnerables. Juntos: sano para ti, sano para los dos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4D13C64-C8FA-7DED-382D-FB4CA89EAE4F}"/>
              </a:ext>
            </a:extLst>
          </p:cNvPr>
          <p:cNvSpPr txBox="1"/>
          <p:nvPr/>
        </p:nvSpPr>
        <p:spPr>
          <a:xfrm>
            <a:off x="10031760" y="5278808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prstClr val="black"/>
                </a:solidFill>
                <a:latin typeface="Calibri"/>
              </a:rPr>
              <a:t>Disponible </a:t>
            </a:r>
            <a:r>
              <a:rPr lang="es-ES" sz="1600" dirty="0">
                <a:solidFill>
                  <a:prstClr val="black"/>
                </a:solidFill>
                <a:latin typeface="Calibri"/>
                <a:hlinkClick r:id="rId5"/>
              </a:rPr>
              <a:t>aquí </a:t>
            </a:r>
            <a:endParaRPr lang="es-ES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F484013-7AFB-8B1E-7F84-E5783370DD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9517" y="2026486"/>
            <a:ext cx="2637230" cy="299768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D4FE1F52-B658-1444-5F74-A6A0F0807C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2449" y="2479887"/>
            <a:ext cx="2160240" cy="304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848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DE35D-A438-2531-952C-8432694D4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EB0FFA2-9AF9-75D0-D413-D6B9C960A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980" y="6094799"/>
            <a:ext cx="7279830" cy="738146"/>
          </a:xfrm>
          <a:prstGeom prst="rect">
            <a:avLst/>
          </a:prstGeom>
        </p:spPr>
      </p:pic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46664F32-21A7-76E5-E8C3-0079AA9A48BC}"/>
              </a:ext>
            </a:extLst>
          </p:cNvPr>
          <p:cNvSpPr txBox="1">
            <a:spLocks/>
          </p:cNvSpPr>
          <p:nvPr/>
        </p:nvSpPr>
        <p:spPr>
          <a:xfrm>
            <a:off x="8605317" y="65455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09D357-8067-4A1F-97B2-93C5160B78D9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2F42BCA-8AB1-D7DF-C72E-789E6F966BA1}"/>
              </a:ext>
            </a:extLst>
          </p:cNvPr>
          <p:cNvSpPr txBox="1"/>
          <p:nvPr/>
        </p:nvSpPr>
        <p:spPr>
          <a:xfrm>
            <a:off x="2958766" y="621290"/>
            <a:ext cx="62744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ES" sz="2000" b="1" dirty="0">
                <a:solidFill>
                  <a:srgbClr val="F79646">
                    <a:lumMod val="75000"/>
                  </a:srgbClr>
                </a:solidFill>
              </a:rPr>
              <a:t>		</a:t>
            </a:r>
            <a:r>
              <a:rPr lang="es-ES" sz="2800" b="1" dirty="0">
                <a:solidFill>
                  <a:srgbClr val="F779D3"/>
                </a:solidFill>
              </a:rPr>
              <a:t>¿Para qué?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0A23D71-D383-A27D-1BD2-E31E07CE0C8A}"/>
              </a:ext>
            </a:extLst>
          </p:cNvPr>
          <p:cNvSpPr txBox="1"/>
          <p:nvPr/>
        </p:nvSpPr>
        <p:spPr>
          <a:xfrm>
            <a:off x="419778" y="107058"/>
            <a:ext cx="11352444" cy="584775"/>
          </a:xfrm>
          <a:prstGeom prst="rect">
            <a:avLst/>
          </a:prstGeom>
          <a:solidFill>
            <a:srgbClr val="FDD7F3"/>
          </a:solidFill>
        </p:spPr>
        <p:txBody>
          <a:bodyPr wrap="square" rtlCol="0">
            <a:spAutoFit/>
          </a:bodyPr>
          <a:lstStyle/>
          <a:p>
            <a:r>
              <a:rPr lang="es-ES" sz="3200" b="1" dirty="0">
                <a:latin typeface="Aptos Display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Convocatoria actuaciones: Actuaciones tipo B: B3 </a:t>
            </a: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D0CDA2BC-034C-E199-1F4E-0EAEE926ECAB}"/>
              </a:ext>
            </a:extLst>
          </p:cNvPr>
          <p:cNvSpPr/>
          <p:nvPr/>
        </p:nvSpPr>
        <p:spPr>
          <a:xfrm>
            <a:off x="217842" y="1240638"/>
            <a:ext cx="5728611" cy="46156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b="1" dirty="0"/>
              <a:t>IPA 5:</a:t>
            </a:r>
            <a:r>
              <a:rPr lang="es-ES" dirty="0"/>
              <a:t> Intervenciones que refuercen el trabajo intersectorial en la prevención del consumo de alcohol y los daños relacionados, con especial énfasis en los menores de edad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FDB96E2-1DE7-1CB0-46BB-D1E2CD3F388E}"/>
              </a:ext>
            </a:extLst>
          </p:cNvPr>
          <p:cNvSpPr txBox="1"/>
          <p:nvPr/>
        </p:nvSpPr>
        <p:spPr>
          <a:xfrm>
            <a:off x="3850198" y="5357648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prstClr val="black"/>
                </a:solidFill>
                <a:latin typeface="Calibri"/>
              </a:rPr>
              <a:t>Disponible </a:t>
            </a:r>
            <a:r>
              <a:rPr lang="es-ES" sz="1600" dirty="0">
                <a:solidFill>
                  <a:prstClr val="black"/>
                </a:solidFill>
                <a:latin typeface="Calibri"/>
                <a:hlinkClick r:id="rId4"/>
              </a:rPr>
              <a:t>aquí </a:t>
            </a:r>
            <a:endParaRPr lang="es-E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6DFBD8EB-E921-0459-6D78-28A19EA47A24}"/>
              </a:ext>
            </a:extLst>
          </p:cNvPr>
          <p:cNvSpPr/>
          <p:nvPr/>
        </p:nvSpPr>
        <p:spPr>
          <a:xfrm>
            <a:off x="6181562" y="1181707"/>
            <a:ext cx="5792596" cy="46156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s-ES" b="1" dirty="0"/>
              <a:t>IPA 8:</a:t>
            </a:r>
            <a:r>
              <a:rPr lang="es-ES" dirty="0"/>
              <a:t> Promover iniciativas de ocio libres de humo: desarrollo del Plan Integral de Prevención y Control del Tabaquismo 2024-2027, mediante el fomento de los espacios sin humo</a:t>
            </a:r>
            <a:r>
              <a:rPr lang="es-ES" i="1" dirty="0"/>
              <a:t>, reforzando el cumplimiento de la </a:t>
            </a:r>
            <a:r>
              <a:rPr lang="es-ES" dirty="0"/>
              <a:t>Ley 28/2005, de 26 de </a:t>
            </a:r>
            <a:r>
              <a:rPr lang="es-ES" i="1" dirty="0"/>
              <a:t>diciembre</a:t>
            </a:r>
            <a:endParaRPr lang="es-ES" dirty="0"/>
          </a:p>
          <a:p>
            <a:endParaRPr lang="es-ES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CFA5B6A-E9C3-9B66-127C-83AAD6A161E6}"/>
              </a:ext>
            </a:extLst>
          </p:cNvPr>
          <p:cNvSpPr txBox="1"/>
          <p:nvPr/>
        </p:nvSpPr>
        <p:spPr>
          <a:xfrm>
            <a:off x="9813918" y="529871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prstClr val="black"/>
                </a:solidFill>
                <a:latin typeface="Calibri"/>
              </a:rPr>
              <a:t>Disponible </a:t>
            </a:r>
            <a:r>
              <a:rPr lang="es-ES" sz="1600" dirty="0">
                <a:solidFill>
                  <a:prstClr val="black"/>
                </a:solidFill>
                <a:latin typeface="Calibri"/>
                <a:hlinkClick r:id="rId5"/>
              </a:rPr>
              <a:t>aquí</a:t>
            </a:r>
            <a:r>
              <a:rPr lang="es-ES" sz="16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DAAE0D9-DB4A-7A09-3C1C-6A8B5B47C07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8925"/>
          <a:stretch>
            <a:fillRect/>
          </a:stretch>
        </p:blipFill>
        <p:spPr>
          <a:xfrm>
            <a:off x="686790" y="2712766"/>
            <a:ext cx="4543951" cy="249618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9990654-C396-76F5-E98A-B6685E7DF8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8833" y="3069831"/>
            <a:ext cx="1617814" cy="228781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B6F55DA-4D6C-9FDE-2149-421D56AF4F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76389" y="3664378"/>
            <a:ext cx="2895833" cy="59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257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F9A83D5B-A0EB-B486-4300-F71A9E04FC14}"/>
              </a:ext>
            </a:extLst>
          </p:cNvPr>
          <p:cNvSpPr/>
          <p:nvPr/>
        </p:nvSpPr>
        <p:spPr>
          <a:xfrm>
            <a:off x="130541" y="837490"/>
            <a:ext cx="11759793" cy="51796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b="1" dirty="0"/>
              <a:t>IPA 6:</a:t>
            </a:r>
            <a:r>
              <a:rPr lang="es-ES" dirty="0"/>
              <a:t> Intervenciones de promoción de la salud y prevención con la población gitana, priorizando el estar elaboradas de forma participada con dicha población o el movimiento asociativo y alineadas con la Estrategia para la Igualdad, Inclusión y Participación del Pueblo Gitano 2021-2030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029F664-9F58-15FF-AC28-68AC1AD75636}"/>
              </a:ext>
            </a:extLst>
          </p:cNvPr>
          <p:cNvSpPr txBox="1"/>
          <p:nvPr/>
        </p:nvSpPr>
        <p:spPr>
          <a:xfrm>
            <a:off x="486831" y="177486"/>
            <a:ext cx="11352444" cy="584775"/>
          </a:xfrm>
          <a:prstGeom prst="rect">
            <a:avLst/>
          </a:prstGeom>
          <a:solidFill>
            <a:srgbClr val="FDD7F3"/>
          </a:solidFill>
        </p:spPr>
        <p:txBody>
          <a:bodyPr wrap="square" rtlCol="0">
            <a:spAutoFit/>
          </a:bodyPr>
          <a:lstStyle/>
          <a:p>
            <a:r>
              <a:rPr lang="es-ES" sz="3200" b="1" dirty="0">
                <a:latin typeface="Aptos Display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Convocatoria actuaciones: Actuaciones tipo B: B3 </a:t>
            </a:r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2AC02553-2665-46E8-846E-0D257BAD550C}"/>
              </a:ext>
            </a:extLst>
          </p:cNvPr>
          <p:cNvSpPr/>
          <p:nvPr/>
        </p:nvSpPr>
        <p:spPr>
          <a:xfrm>
            <a:off x="4019342" y="2000836"/>
            <a:ext cx="6501284" cy="4601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1200" b="1" dirty="0"/>
              <a:t>IMPORTANTE</a:t>
            </a:r>
            <a:r>
              <a:rPr lang="es-ES" sz="1200" dirty="0"/>
              <a:t>:  Se pueden </a:t>
            </a:r>
            <a:r>
              <a:rPr lang="es-ES" sz="1200" b="1" dirty="0"/>
              <a:t>solicitar 2 actuaciones B3 si una de ellas corresponde a una IPA6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AC3BA03-7191-A393-8BB4-3765A41EF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980" y="6094799"/>
            <a:ext cx="7279830" cy="738146"/>
          </a:xfrm>
          <a:prstGeom prst="rect">
            <a:avLst/>
          </a:prstGeom>
        </p:spPr>
      </p:pic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069B3572-A8AD-8128-1CB4-C400A261A908}"/>
              </a:ext>
            </a:extLst>
          </p:cNvPr>
          <p:cNvSpPr txBox="1">
            <a:spLocks/>
          </p:cNvSpPr>
          <p:nvPr/>
        </p:nvSpPr>
        <p:spPr>
          <a:xfrm>
            <a:off x="8605317" y="65455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09D357-8067-4A1F-97B2-93C5160B78D9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FF81AF14-4CE9-C964-14C3-6CDA1DA87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48" y="2009620"/>
            <a:ext cx="2629011" cy="3722219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4CC64F86-E292-DBBD-D36A-3F77875874DE}"/>
              </a:ext>
            </a:extLst>
          </p:cNvPr>
          <p:cNvSpPr txBox="1"/>
          <p:nvPr/>
        </p:nvSpPr>
        <p:spPr>
          <a:xfrm>
            <a:off x="798319" y="5671042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prstClr val="black"/>
                </a:solidFill>
                <a:latin typeface="Calibri"/>
              </a:rPr>
              <a:t>Disponible </a:t>
            </a:r>
            <a:r>
              <a:rPr lang="es-ES" sz="1600" dirty="0">
                <a:solidFill>
                  <a:prstClr val="black"/>
                </a:solidFill>
                <a:latin typeface="Calibri"/>
                <a:hlinkClick r:id="rId4"/>
              </a:rPr>
              <a:t>aquí</a:t>
            </a:r>
            <a:r>
              <a:rPr lang="es-ES" sz="16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BD94814F-4CE8-1881-F41C-6912D14BEB3D}"/>
              </a:ext>
            </a:extLst>
          </p:cNvPr>
          <p:cNvSpPr/>
          <p:nvPr/>
        </p:nvSpPr>
        <p:spPr>
          <a:xfrm>
            <a:off x="3207244" y="2632668"/>
            <a:ext cx="7881905" cy="31403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Materiales de utilidad: 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3FDCF686-4E17-4B65-98EB-4E575AB2E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9961" y="5299906"/>
            <a:ext cx="2998141" cy="460149"/>
          </a:xfrm>
        </p:spPr>
        <p:txBody>
          <a:bodyPr>
            <a:noAutofit/>
          </a:bodyPr>
          <a:lstStyle/>
          <a:p>
            <a:r>
              <a:rPr lang="es-ES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MOOC</a:t>
            </a: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Herramientas para la participación por la salud</a:t>
            </a:r>
            <a:endParaRPr lang="es-ES" sz="12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0D058F3-C82A-4EBE-B2A7-D7102C5D15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3537" y="3708099"/>
            <a:ext cx="1088338" cy="1540793"/>
          </a:xfrm>
          <a:prstGeom prst="rect">
            <a:avLst/>
          </a:prstGeom>
        </p:spPr>
      </p:pic>
      <p:sp>
        <p:nvSpPr>
          <p:cNvPr id="6" name="Título 2">
            <a:extLst>
              <a:ext uri="{FF2B5EF4-FFF2-40B4-BE49-F238E27FC236}">
                <a16:creationId xmlns:a16="http://schemas.microsoft.com/office/drawing/2014/main" id="{D730ADEB-2005-41B5-A672-EBB5BDB33460}"/>
              </a:ext>
            </a:extLst>
          </p:cNvPr>
          <p:cNvSpPr txBox="1">
            <a:spLocks/>
          </p:cNvSpPr>
          <p:nvPr/>
        </p:nvSpPr>
        <p:spPr>
          <a:xfrm>
            <a:off x="3258409" y="5277354"/>
            <a:ext cx="2837591" cy="4601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s-ES" sz="1600" kern="1200" dirty="0">
                <a:solidFill>
                  <a:srgbClr val="1B488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Manual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la promoción de la salud en la comunidad gitana</a:t>
            </a:r>
            <a:endParaRPr lang="es-ES" sz="12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4C4796E-AB62-4837-880E-54CD46ABFE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51173" y="3694790"/>
            <a:ext cx="1139105" cy="1592187"/>
          </a:xfrm>
          <a:prstGeom prst="rect">
            <a:avLst/>
          </a:prstGeom>
        </p:spPr>
      </p:pic>
      <p:sp>
        <p:nvSpPr>
          <p:cNvPr id="9" name="Título 2">
            <a:extLst>
              <a:ext uri="{FF2B5EF4-FFF2-40B4-BE49-F238E27FC236}">
                <a16:creationId xmlns:a16="http://schemas.microsoft.com/office/drawing/2014/main" id="{F5251F1E-EB8D-4CD7-ADBE-B3C85FD629F6}"/>
              </a:ext>
            </a:extLst>
          </p:cNvPr>
          <p:cNvSpPr txBox="1">
            <a:spLocks/>
          </p:cNvSpPr>
          <p:nvPr/>
        </p:nvSpPr>
        <p:spPr>
          <a:xfrm>
            <a:off x="8797401" y="5299906"/>
            <a:ext cx="2432186" cy="4601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s-ES" sz="1600" kern="1200" dirty="0">
                <a:solidFill>
                  <a:srgbClr val="1B488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Toolkit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Social Participation</a:t>
            </a:r>
            <a:endParaRPr lang="es-ES" sz="120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3E8F815-1A6B-48D9-94FA-AA0BAC7F70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28168" y="3966762"/>
            <a:ext cx="2797062" cy="1107784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E49F5C65-E9A0-38E7-D1F0-4368FC7EC1B8}"/>
              </a:ext>
            </a:extLst>
          </p:cNvPr>
          <p:cNvSpPr txBox="1"/>
          <p:nvPr/>
        </p:nvSpPr>
        <p:spPr>
          <a:xfrm>
            <a:off x="3350320" y="2663975"/>
            <a:ext cx="75957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/>
              <a:t>APOYO PARA ESTA ACTUACIÓN</a:t>
            </a:r>
            <a:r>
              <a:rPr lang="es-ES" sz="1200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/>
              <a:t>En caso de interés por esta IPA, </a:t>
            </a:r>
            <a:r>
              <a:rPr lang="es-ES" sz="1200" b="1" dirty="0"/>
              <a:t>desde el Ministerio de Sanidad se ofrece apoyo </a:t>
            </a:r>
            <a:r>
              <a:rPr lang="es-ES" sz="1200" dirty="0"/>
              <a:t>técnico y ayuda para facilitar el contacto con entidades o instituciones que pudieran participar o colaborar en la intervención. </a:t>
            </a:r>
            <a:r>
              <a:rPr lang="es-ES" sz="1200" dirty="0">
                <a:hlinkClick r:id="rId11"/>
              </a:rPr>
              <a:t>promocionsalud@sanidad.gob.es</a:t>
            </a:r>
            <a:r>
              <a:rPr lang="es-ES" sz="120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/>
              <a:t>Materiales de apoyo: </a:t>
            </a:r>
          </a:p>
        </p:txBody>
      </p:sp>
    </p:spTree>
    <p:extLst>
      <p:ext uri="{BB962C8B-B14F-4D97-AF65-F5344CB8AC3E}">
        <p14:creationId xmlns:p14="http://schemas.microsoft.com/office/powerpoint/2010/main" val="3664118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769634-436B-F5EF-8DFC-D9BD4B52C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488DDDE-A7BE-CC47-AC00-1A5E8B1FE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049" y="5552856"/>
            <a:ext cx="10371719" cy="105165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9723799-3693-B602-3FBF-5CC260ABBC86}"/>
              </a:ext>
            </a:extLst>
          </p:cNvPr>
          <p:cNvSpPr txBox="1"/>
          <p:nvPr/>
        </p:nvSpPr>
        <p:spPr>
          <a:xfrm>
            <a:off x="523686" y="319088"/>
            <a:ext cx="11352444" cy="584775"/>
          </a:xfrm>
          <a:prstGeom prst="rect">
            <a:avLst/>
          </a:prstGeom>
          <a:solidFill>
            <a:srgbClr val="FDD7F3"/>
          </a:solidFill>
        </p:spPr>
        <p:txBody>
          <a:bodyPr wrap="square" rtlCol="0">
            <a:spAutoFit/>
          </a:bodyPr>
          <a:lstStyle/>
          <a:p>
            <a:r>
              <a:rPr lang="es-ES" sz="3200" b="1" dirty="0">
                <a:latin typeface="Aptos Display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1.- Novedades 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80DBB5-797D-FD20-87FF-424E96B15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3</a:t>
            </a:fld>
            <a:endParaRPr lang="en-U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FD6D8B6-8ACE-5967-51DF-CA32500A26B8}"/>
              </a:ext>
            </a:extLst>
          </p:cNvPr>
          <p:cNvSpPr txBox="1"/>
          <p:nvPr/>
        </p:nvSpPr>
        <p:spPr>
          <a:xfrm>
            <a:off x="523686" y="1185920"/>
            <a:ext cx="1135244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400" dirty="0">
                <a:latin typeface="Aptos" panose="020B0004020202020204" pitchFamily="34" charset="0"/>
              </a:rPr>
              <a:t>Convocatoria </a:t>
            </a:r>
            <a:r>
              <a:rPr lang="es-ES" sz="2400" b="1" dirty="0">
                <a:latin typeface="Aptos" panose="020B0004020202020204" pitchFamily="34" charset="0"/>
              </a:rPr>
              <a:t>BIENAL</a:t>
            </a:r>
            <a:r>
              <a:rPr lang="es-ES" sz="2400" dirty="0">
                <a:latin typeface="Aptos" panose="020B0004020202020204" pitchFamily="34" charset="0"/>
              </a:rPr>
              <a:t> 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400" dirty="0">
                <a:latin typeface="Aptos" panose="020B0004020202020204" pitchFamily="34" charset="0"/>
              </a:rPr>
              <a:t>Inventariables elegibles </a:t>
            </a:r>
            <a:r>
              <a:rPr lang="es-ES" sz="2400" b="1" dirty="0">
                <a:latin typeface="Aptos" panose="020B0004020202020204" pitchFamily="34" charset="0"/>
              </a:rPr>
              <a:t>sin limitación </a:t>
            </a:r>
            <a:r>
              <a:rPr lang="es-ES" sz="2400" dirty="0">
                <a:latin typeface="Aptos" panose="020B0004020202020204" pitchFamily="34" charset="0"/>
              </a:rPr>
              <a:t>de importe para actuaciones A y B3 salvo excepción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400" dirty="0">
                <a:latin typeface="Aptos" panose="020B0004020202020204" pitchFamily="34" charset="0"/>
              </a:rPr>
              <a:t>Resolución </a:t>
            </a:r>
            <a:r>
              <a:rPr lang="es-ES" sz="2400" b="1" dirty="0">
                <a:latin typeface="Aptos" panose="020B0004020202020204" pitchFamily="34" charset="0"/>
              </a:rPr>
              <a:t>provisional, definitiva y excepcional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400" b="1" dirty="0">
                <a:latin typeface="Aptos" panose="020B0004020202020204" pitchFamily="34" charset="0"/>
              </a:rPr>
              <a:t>Dotación económica </a:t>
            </a:r>
            <a:endParaRPr lang="es-ES" sz="2400" dirty="0">
              <a:latin typeface="Aptos" panose="020B00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400" dirty="0">
                <a:latin typeface="Aptos" panose="020B0004020202020204" pitchFamily="34" charset="0"/>
              </a:rPr>
              <a:t>Casuística en la petición de actuaciones B1, B2 y B3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400" dirty="0">
                <a:latin typeface="Aptos" panose="020B0004020202020204" pitchFamily="34" charset="0"/>
              </a:rPr>
              <a:t>Modificación y subsanación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s-ES" sz="2800" dirty="0">
              <a:latin typeface="Aptos" panose="020B0004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s-ES" sz="28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2536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4AE80-AB08-7605-E60A-B77034E39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77ED04F5-D93E-F18C-AB36-016E7B1347FC}"/>
              </a:ext>
            </a:extLst>
          </p:cNvPr>
          <p:cNvSpPr/>
          <p:nvPr/>
        </p:nvSpPr>
        <p:spPr>
          <a:xfrm>
            <a:off x="217842" y="1240638"/>
            <a:ext cx="5728611" cy="46156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s-ES" b="1" dirty="0"/>
              <a:t>IPA 7: </a:t>
            </a:r>
            <a:r>
              <a:rPr lang="es-ES" dirty="0"/>
              <a:t>Implementación del modelo de “Escuelas Promotoras de Salud” así como de las actuaciones de modificación del entorno físico y social en los centros educativos que se recogen en la </a:t>
            </a:r>
            <a:r>
              <a:rPr lang="es-ES" i="1" dirty="0"/>
              <a:t>Guía de Escuelas Promotoras de Salud </a:t>
            </a:r>
            <a:endParaRPr lang="es-ES" dirty="0"/>
          </a:p>
          <a:p>
            <a:endParaRPr lang="es-ES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s-ES" dirty="0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E39AFC22-6D56-6EAA-7529-FC8A8824BB82}"/>
              </a:ext>
            </a:extLst>
          </p:cNvPr>
          <p:cNvSpPr/>
          <p:nvPr/>
        </p:nvSpPr>
        <p:spPr>
          <a:xfrm>
            <a:off x="6162838" y="1232914"/>
            <a:ext cx="5728611" cy="46156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b="1" dirty="0"/>
              <a:t>IPA 9: </a:t>
            </a:r>
            <a:r>
              <a:rPr lang="es-ES" dirty="0"/>
              <a:t>Intervenciones que refuercen el trabajo intersectorial, para la promoción de la alimentación saludable y sostenible en los centros educativos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A397E40-61CA-BA1F-619C-BB95B77FC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980" y="6094799"/>
            <a:ext cx="7279830" cy="738146"/>
          </a:xfrm>
          <a:prstGeom prst="rect">
            <a:avLst/>
          </a:prstGeom>
        </p:spPr>
      </p:pic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24A85505-AF37-F8BE-2BCE-D8BBABEFBC95}"/>
              </a:ext>
            </a:extLst>
          </p:cNvPr>
          <p:cNvSpPr txBox="1">
            <a:spLocks/>
          </p:cNvSpPr>
          <p:nvPr/>
        </p:nvSpPr>
        <p:spPr>
          <a:xfrm>
            <a:off x="8605317" y="65455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09D357-8067-4A1F-97B2-93C5160B78D9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B1A6677-C24B-8E5A-E692-3FF039ECEE61}"/>
              </a:ext>
            </a:extLst>
          </p:cNvPr>
          <p:cNvSpPr txBox="1"/>
          <p:nvPr/>
        </p:nvSpPr>
        <p:spPr>
          <a:xfrm>
            <a:off x="2958766" y="621290"/>
            <a:ext cx="62744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ES" sz="2000" b="1" dirty="0">
                <a:solidFill>
                  <a:srgbClr val="F79646">
                    <a:lumMod val="75000"/>
                  </a:srgbClr>
                </a:solidFill>
              </a:rPr>
              <a:t>		</a:t>
            </a:r>
            <a:r>
              <a:rPr lang="es-ES" sz="2800" b="1" dirty="0">
                <a:solidFill>
                  <a:srgbClr val="F779D3"/>
                </a:solidFill>
              </a:rPr>
              <a:t>¿Para qué?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B890904-EC98-E4EA-F636-F60D5A835A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481" y="3111520"/>
            <a:ext cx="2241331" cy="1586027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F382E741-67A5-BE0A-EDEB-FF6C8D7B71C9}"/>
              </a:ext>
            </a:extLst>
          </p:cNvPr>
          <p:cNvSpPr txBox="1"/>
          <p:nvPr/>
        </p:nvSpPr>
        <p:spPr>
          <a:xfrm>
            <a:off x="2366069" y="4820646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prstClr val="black"/>
                </a:solidFill>
                <a:latin typeface="Calibri"/>
              </a:rPr>
              <a:t>Disponible </a:t>
            </a:r>
            <a:r>
              <a:rPr lang="es-ES" sz="1600" dirty="0">
                <a:solidFill>
                  <a:prstClr val="black"/>
                </a:solidFill>
                <a:latin typeface="Calibri"/>
                <a:hlinkClick r:id="rId5"/>
              </a:rPr>
              <a:t>aquí </a:t>
            </a:r>
            <a:endParaRPr lang="es-E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B2789A0-BCDA-91C8-7BEB-DD47F2D32617}"/>
              </a:ext>
            </a:extLst>
          </p:cNvPr>
          <p:cNvSpPr txBox="1"/>
          <p:nvPr/>
        </p:nvSpPr>
        <p:spPr>
          <a:xfrm>
            <a:off x="419778" y="107058"/>
            <a:ext cx="11352444" cy="584775"/>
          </a:xfrm>
          <a:prstGeom prst="rect">
            <a:avLst/>
          </a:prstGeom>
          <a:solidFill>
            <a:srgbClr val="FDD7F3"/>
          </a:solidFill>
        </p:spPr>
        <p:txBody>
          <a:bodyPr wrap="square" rtlCol="0">
            <a:spAutoFit/>
          </a:bodyPr>
          <a:lstStyle/>
          <a:p>
            <a:r>
              <a:rPr lang="es-ES" sz="3200" b="1" dirty="0">
                <a:latin typeface="Aptos Display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Convocatoria actuaciones: Actuaciones tipo B: B3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96A5CCC-AD21-D29E-1B16-FE312CC184F8}"/>
              </a:ext>
            </a:extLst>
          </p:cNvPr>
          <p:cNvSpPr txBox="1"/>
          <p:nvPr/>
        </p:nvSpPr>
        <p:spPr>
          <a:xfrm>
            <a:off x="9233235" y="4446189"/>
            <a:ext cx="25389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200" dirty="0"/>
          </a:p>
          <a:p>
            <a:r>
              <a:rPr lang="es-ES" sz="1200" dirty="0">
                <a:hlinkClick r:id="rId6"/>
              </a:rPr>
              <a:t>Real Decreto 315/2025</a:t>
            </a:r>
            <a:r>
              <a:rPr lang="es-ES" sz="1200" dirty="0"/>
              <a:t>, de 15 de abril, por el que se establecen normas de desarrollo de la Ley 17/2011, de 5 de julio, de seguridad alimentaria y nutrición </a:t>
            </a:r>
          </a:p>
          <a:p>
            <a:endParaRPr lang="es-ES" sz="1200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AEFF655-EF28-0441-4A17-85F3F7AD10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3829" y="2743525"/>
            <a:ext cx="1990637" cy="275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7480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A34635F7-43FF-8C05-F05F-39A0609F90ED}"/>
              </a:ext>
            </a:extLst>
          </p:cNvPr>
          <p:cNvSpPr/>
          <p:nvPr/>
        </p:nvSpPr>
        <p:spPr>
          <a:xfrm>
            <a:off x="6067960" y="1218861"/>
            <a:ext cx="5728611" cy="4859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b="1" dirty="0"/>
              <a:t>IPA 12</a:t>
            </a:r>
            <a:r>
              <a:rPr lang="es-ES" dirty="0"/>
              <a:t>: Intervenciones que apoyen caminar e ir en bici al centro educativo basadas en la Guía de Paco y Paca (Pedalea y Anda al Cole, Pedalea y Anda a Casa)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F806D0-7F2A-AD41-B31F-BADF3A1111E5}" type="slidenum">
              <a:rPr lang="es-ES" smtClean="0"/>
              <a:pPr>
                <a:defRPr/>
              </a:pPr>
              <a:t>31</a:t>
            </a:fld>
            <a:endParaRPr lang="es-ES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D7E0D45-267B-40DB-AB96-22704E538BDC}"/>
              </a:ext>
            </a:extLst>
          </p:cNvPr>
          <p:cNvSpPr txBox="1"/>
          <p:nvPr/>
        </p:nvSpPr>
        <p:spPr>
          <a:xfrm>
            <a:off x="3346787" y="705218"/>
            <a:ext cx="62744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ES" sz="2000" b="1" dirty="0">
                <a:solidFill>
                  <a:srgbClr val="F79646">
                    <a:lumMod val="75000"/>
                  </a:srgbClr>
                </a:solidFill>
              </a:rPr>
              <a:t>		</a:t>
            </a:r>
            <a:r>
              <a:rPr lang="es-ES" sz="2800" b="1" dirty="0">
                <a:solidFill>
                  <a:srgbClr val="F779D3"/>
                </a:solidFill>
              </a:rPr>
              <a:t>¿Para qué?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37F613A-6BA8-470D-B165-EF844FB26A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475" y="2505174"/>
            <a:ext cx="1519159" cy="21420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87915AB4-BBD9-498A-B135-F19FB8B4AF88}"/>
              </a:ext>
            </a:extLst>
          </p:cNvPr>
          <p:cNvSpPr txBox="1"/>
          <p:nvPr/>
        </p:nvSpPr>
        <p:spPr>
          <a:xfrm>
            <a:off x="9949753" y="4098639"/>
            <a:ext cx="1548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prstClr val="black"/>
                </a:solidFill>
                <a:latin typeface="Calibri"/>
              </a:rPr>
              <a:t>Disponible </a:t>
            </a:r>
            <a:r>
              <a:rPr lang="es-ES" sz="1600" dirty="0">
                <a:solidFill>
                  <a:prstClr val="black"/>
                </a:solidFill>
                <a:latin typeface="Calibri"/>
                <a:hlinkClick r:id="rId4"/>
              </a:rPr>
              <a:t>aquí </a:t>
            </a:r>
            <a:endParaRPr lang="es-E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8724C5A-80A8-51FD-A53A-609AC3335214}"/>
              </a:ext>
            </a:extLst>
          </p:cNvPr>
          <p:cNvSpPr txBox="1"/>
          <p:nvPr/>
        </p:nvSpPr>
        <p:spPr>
          <a:xfrm>
            <a:off x="502673" y="140432"/>
            <a:ext cx="11352444" cy="584775"/>
          </a:xfrm>
          <a:prstGeom prst="rect">
            <a:avLst/>
          </a:prstGeom>
          <a:solidFill>
            <a:srgbClr val="FDD7F3"/>
          </a:solidFill>
        </p:spPr>
        <p:txBody>
          <a:bodyPr wrap="square" rtlCol="0">
            <a:spAutoFit/>
          </a:bodyPr>
          <a:lstStyle/>
          <a:p>
            <a:r>
              <a:rPr lang="es-ES" sz="3200" b="1" dirty="0">
                <a:latin typeface="Aptos Display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Convocatoria actuaciones: Actuaciones tipo B: B3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F17533E-926B-B4A4-53AB-62F71A0F8D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8980" y="6094799"/>
            <a:ext cx="7279830" cy="738146"/>
          </a:xfrm>
          <a:prstGeom prst="rect">
            <a:avLst/>
          </a:prstGeom>
        </p:spPr>
      </p:pic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38B434-A52A-8CDE-83E9-FBCD20767228}"/>
              </a:ext>
            </a:extLst>
          </p:cNvPr>
          <p:cNvSpPr txBox="1">
            <a:spLocks/>
          </p:cNvSpPr>
          <p:nvPr/>
        </p:nvSpPr>
        <p:spPr>
          <a:xfrm>
            <a:off x="8605317" y="65455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09D357-8067-4A1F-97B2-93C5160B78D9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060F5573-1EEE-7731-8B4B-BBDD4E44680F}"/>
              </a:ext>
            </a:extLst>
          </p:cNvPr>
          <p:cNvSpPr/>
          <p:nvPr/>
        </p:nvSpPr>
        <p:spPr>
          <a:xfrm>
            <a:off x="140870" y="1169435"/>
            <a:ext cx="5728611" cy="49089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b="1" dirty="0"/>
              <a:t>IPA 10: </a:t>
            </a:r>
            <a:r>
              <a:rPr lang="es-ES" dirty="0"/>
              <a:t>Intervenciones dirigidas a replantear el reparto del espacio público a favor de quienes caminan y van en bicicleta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A7F9AB3-1B59-9A2E-7F39-C131B93ABF49}"/>
              </a:ext>
            </a:extLst>
          </p:cNvPr>
          <p:cNvSpPr txBox="1"/>
          <p:nvPr/>
        </p:nvSpPr>
        <p:spPr>
          <a:xfrm>
            <a:off x="3301100" y="4279483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prstClr val="black"/>
                </a:solidFill>
                <a:latin typeface="Calibri"/>
              </a:rPr>
              <a:t>Disponible </a:t>
            </a:r>
            <a:r>
              <a:rPr lang="es-ES" sz="1600" dirty="0">
                <a:solidFill>
                  <a:prstClr val="black"/>
                </a:solidFill>
                <a:latin typeface="Calibri"/>
                <a:hlinkClick r:id="rId6"/>
              </a:rPr>
              <a:t>aquí </a:t>
            </a:r>
            <a:r>
              <a:rPr lang="es-ES" sz="1600" dirty="0">
                <a:solidFill>
                  <a:prstClr val="black"/>
                </a:solidFill>
                <a:latin typeface="Calibri"/>
              </a:rPr>
              <a:t>y </a:t>
            </a:r>
            <a:r>
              <a:rPr lang="es-ES" sz="1600" dirty="0">
                <a:solidFill>
                  <a:prstClr val="black"/>
                </a:solidFill>
                <a:latin typeface="Calibri"/>
                <a:hlinkClick r:id="rId7"/>
              </a:rPr>
              <a:t>aquí </a:t>
            </a:r>
            <a:endParaRPr lang="es-ES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49240F7C-B711-4B8B-C572-45EC6F891D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7" t="14414" r="28012" b="5329"/>
          <a:stretch/>
        </p:blipFill>
        <p:spPr bwMode="auto">
          <a:xfrm>
            <a:off x="4435389" y="3012199"/>
            <a:ext cx="801820" cy="11279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9B84447-13DA-C360-3B11-95C01445FE6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102" y="2972637"/>
            <a:ext cx="938584" cy="12070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F7CBD93-B409-6124-3B74-9985A300ED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1619" y="2790377"/>
            <a:ext cx="1063451" cy="147753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84C09D3-C8F4-2AA6-3613-E82BD4FEFAC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489" y="2813037"/>
            <a:ext cx="1423778" cy="7631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12C1E258-1589-AB7F-D702-60917D8E73EB}"/>
              </a:ext>
            </a:extLst>
          </p:cNvPr>
          <p:cNvSpPr txBox="1"/>
          <p:nvPr/>
        </p:nvSpPr>
        <p:spPr>
          <a:xfrm>
            <a:off x="314091" y="2293205"/>
            <a:ext cx="266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Urbanismo táctico: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A515CA04-8618-911C-5AF1-E78D5C0441E5}"/>
              </a:ext>
            </a:extLst>
          </p:cNvPr>
          <p:cNvSpPr txBox="1"/>
          <p:nvPr/>
        </p:nvSpPr>
        <p:spPr>
          <a:xfrm>
            <a:off x="2979917" y="2222034"/>
            <a:ext cx="2802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Documentos urbanismo y salud: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DFC191B9-0338-9460-8AD8-5ED640C9A671}"/>
              </a:ext>
            </a:extLst>
          </p:cNvPr>
          <p:cNvSpPr txBox="1"/>
          <p:nvPr/>
        </p:nvSpPr>
        <p:spPr>
          <a:xfrm>
            <a:off x="566884" y="4325137"/>
            <a:ext cx="2692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prstClr val="black"/>
                </a:solidFill>
                <a:latin typeface="Calibri"/>
              </a:rPr>
              <a:t>Disponible </a:t>
            </a:r>
            <a:r>
              <a:rPr lang="es-ES" sz="1600" dirty="0">
                <a:solidFill>
                  <a:prstClr val="black"/>
                </a:solidFill>
                <a:latin typeface="Calibri"/>
                <a:hlinkClick r:id="rId12"/>
              </a:rPr>
              <a:t>aquí </a:t>
            </a:r>
            <a:r>
              <a:rPr lang="es-ES" sz="1600" dirty="0">
                <a:solidFill>
                  <a:prstClr val="black"/>
                </a:solidFill>
                <a:latin typeface="Calibri"/>
              </a:rPr>
              <a:t>y </a:t>
            </a:r>
            <a:r>
              <a:rPr lang="es-ES" sz="1600" dirty="0">
                <a:solidFill>
                  <a:prstClr val="black"/>
                </a:solidFill>
                <a:latin typeface="Calibri"/>
                <a:hlinkClick r:id="rId13"/>
              </a:rPr>
              <a:t>aquí</a:t>
            </a:r>
            <a:r>
              <a:rPr lang="es-ES" sz="1600" dirty="0">
                <a:solidFill>
                  <a:prstClr val="black"/>
                </a:solidFill>
                <a:latin typeface="Calibri"/>
              </a:rPr>
              <a:t> y </a:t>
            </a:r>
            <a:r>
              <a:rPr lang="es-ES" sz="1600" dirty="0">
                <a:solidFill>
                  <a:prstClr val="black"/>
                </a:solidFill>
                <a:latin typeface="Calibri"/>
                <a:hlinkClick r:id="rId14"/>
              </a:rPr>
              <a:t>aquí</a:t>
            </a:r>
            <a:r>
              <a:rPr lang="es-ES" sz="16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pic>
        <p:nvPicPr>
          <p:cNvPr id="29" name="Picture 2" descr="banner de la Jornada de Presentación de la GUÍA ¡Actuar y transformar! Urbanismo táctico para mejorar la salud en el entorno local">
            <a:extLst>
              <a:ext uri="{FF2B5EF4-FFF2-40B4-BE49-F238E27FC236}">
                <a16:creationId xmlns:a16="http://schemas.microsoft.com/office/drawing/2014/main" id="{18A9E082-71CB-307F-1098-26383B3E0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813" y="3662905"/>
            <a:ext cx="1225129" cy="662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DFFCC046-EA34-D267-ABF4-E0CC8244887F}"/>
              </a:ext>
            </a:extLst>
          </p:cNvPr>
          <p:cNvSpPr txBox="1"/>
          <p:nvPr/>
        </p:nvSpPr>
        <p:spPr>
          <a:xfrm>
            <a:off x="339349" y="4618037"/>
            <a:ext cx="534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6BB8B295-344B-01FA-ADC9-30307C30C88E}"/>
              </a:ext>
            </a:extLst>
          </p:cNvPr>
          <p:cNvGrpSpPr/>
          <p:nvPr/>
        </p:nvGrpSpPr>
        <p:grpSpPr>
          <a:xfrm>
            <a:off x="3013999" y="4876247"/>
            <a:ext cx="6673103" cy="1192589"/>
            <a:chOff x="2979916" y="4610174"/>
            <a:chExt cx="6673103" cy="1192589"/>
          </a:xfrm>
          <a:solidFill>
            <a:schemeClr val="bg2"/>
          </a:solidFill>
        </p:grpSpPr>
        <p:sp>
          <p:nvSpPr>
            <p:cNvPr id="34" name="Rectángulo: esquinas redondeadas 33">
              <a:extLst>
                <a:ext uri="{FF2B5EF4-FFF2-40B4-BE49-F238E27FC236}">
                  <a16:creationId xmlns:a16="http://schemas.microsoft.com/office/drawing/2014/main" id="{630F90CB-5F3F-37F9-D12F-ABD674192E53}"/>
                </a:ext>
              </a:extLst>
            </p:cNvPr>
            <p:cNvSpPr/>
            <p:nvPr/>
          </p:nvSpPr>
          <p:spPr>
            <a:xfrm>
              <a:off x="2979916" y="4610174"/>
              <a:ext cx="6673103" cy="1192589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s-ES" dirty="0">
                <a:solidFill>
                  <a:schemeClr val="tx1"/>
                </a:solidFill>
              </a:endParaRPr>
            </a:p>
          </p:txBody>
        </p:sp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DE040E10-0C88-216E-4A8C-958AB839BF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178895" y="4679961"/>
              <a:ext cx="1681605" cy="1061845"/>
            </a:xfrm>
            <a:prstGeom prst="rect">
              <a:avLst/>
            </a:prstGeom>
            <a:grpFill/>
          </p:spPr>
        </p:pic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1C9DF3AA-E162-AD6A-D25E-7F93A9E9A363}"/>
                </a:ext>
              </a:extLst>
            </p:cNvPr>
            <p:cNvSpPr txBox="1"/>
            <p:nvPr/>
          </p:nvSpPr>
          <p:spPr>
            <a:xfrm>
              <a:off x="7898417" y="5072899"/>
              <a:ext cx="1548867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sz="1600" dirty="0">
                  <a:solidFill>
                    <a:prstClr val="black"/>
                  </a:solidFill>
                  <a:latin typeface="Calibri"/>
                </a:rPr>
                <a:t>Disponible </a:t>
              </a:r>
              <a:r>
                <a:rPr lang="es-ES" sz="1600" dirty="0">
                  <a:solidFill>
                    <a:prstClr val="black"/>
                  </a:solidFill>
                  <a:latin typeface="Calibri"/>
                  <a:hlinkClick r:id="rId17"/>
                </a:rPr>
                <a:t>aquí </a:t>
              </a:r>
              <a:endParaRPr lang="es-ES" sz="16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4415F12F-8D22-A0F0-D31F-A0CD1BF19BC9}"/>
                </a:ext>
              </a:extLst>
            </p:cNvPr>
            <p:cNvSpPr txBox="1"/>
            <p:nvPr/>
          </p:nvSpPr>
          <p:spPr>
            <a:xfrm>
              <a:off x="3254397" y="4701458"/>
              <a:ext cx="2819806" cy="92333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s-ES" b="1" dirty="0">
                  <a:solidFill>
                    <a:schemeClr val="tx1"/>
                  </a:solidFill>
                </a:rPr>
                <a:t>Infraestructura ciclista: </a:t>
              </a:r>
              <a:r>
                <a:rPr lang="es-ES" dirty="0">
                  <a:solidFill>
                    <a:schemeClr val="tx1"/>
                  </a:solidFill>
                </a:rPr>
                <a:t>acorde a Guía Ministerio Transportes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30944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1CE74A-17E6-EC7D-EA43-53A55BCA0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6057D2F1-E13C-E2D2-2D0E-423E11C01D1E}"/>
              </a:ext>
            </a:extLst>
          </p:cNvPr>
          <p:cNvSpPr/>
          <p:nvPr/>
        </p:nvSpPr>
        <p:spPr>
          <a:xfrm>
            <a:off x="221614" y="1258050"/>
            <a:ext cx="5728611" cy="37479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b="1" dirty="0"/>
              <a:t>IPA 11: </a:t>
            </a:r>
            <a:r>
              <a:rPr lang="es-ES" dirty="0"/>
              <a:t>Intervenciones de acción comunitaria en base a la guía “Acción Comunitaria para ganar salud”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3B95C2F1-B63F-85C0-3DEA-C20925B17140}"/>
              </a:ext>
            </a:extLst>
          </p:cNvPr>
          <p:cNvSpPr/>
          <p:nvPr/>
        </p:nvSpPr>
        <p:spPr>
          <a:xfrm>
            <a:off x="6096000" y="1247730"/>
            <a:ext cx="5728611" cy="37582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s-ES" b="1" dirty="0">
                <a:solidFill>
                  <a:schemeClr val="tx1"/>
                </a:solidFill>
              </a:rPr>
              <a:t>IPA 13 </a:t>
            </a:r>
            <a:r>
              <a:rPr lang="es-ES" dirty="0">
                <a:solidFill>
                  <a:schemeClr val="tx1"/>
                </a:solidFill>
              </a:rPr>
              <a:t>: </a:t>
            </a:r>
            <a:r>
              <a:rPr lang="es-ES" dirty="0"/>
              <a:t>Promover, proteger y apoyar la lactancia materna en espacios municipales, colaborando con grupos de apoyo madre a madre, y habilitando salas de lactancia, señalizadas y adecuadas por si las familias desearan utilizarlas </a:t>
            </a:r>
            <a:r>
              <a:rPr lang="es-ES" b="1" dirty="0">
                <a:solidFill>
                  <a:schemeClr val="tx1"/>
                </a:solidFill>
              </a:rPr>
              <a:t>(NUEVA)</a:t>
            </a:r>
          </a:p>
          <a:p>
            <a:endParaRPr lang="es-ES" dirty="0"/>
          </a:p>
          <a:p>
            <a:pPr>
              <a:spcAft>
                <a:spcPts val="600"/>
              </a:spcAft>
            </a:pPr>
            <a:endParaRPr lang="es-ES" dirty="0"/>
          </a:p>
        </p:txBody>
      </p:sp>
      <p:sp>
        <p:nvSpPr>
          <p:cNvPr id="2" name="1 Marcador de número de diapositiva">
            <a:extLst>
              <a:ext uri="{FF2B5EF4-FFF2-40B4-BE49-F238E27FC236}">
                <a16:creationId xmlns:a16="http://schemas.microsoft.com/office/drawing/2014/main" id="{5355F267-1103-A61F-CB64-35D9F4DEAA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F806D0-7F2A-AD41-B31F-BADF3A1111E5}" type="slidenum">
              <a:rPr lang="es-ES" smtClean="0"/>
              <a:pPr>
                <a:defRPr/>
              </a:pPr>
              <a:t>32</a:t>
            </a:fld>
            <a:endParaRPr lang="es-ES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A52F090-6F0A-79FD-D7D8-1661ACAA2924}"/>
              </a:ext>
            </a:extLst>
          </p:cNvPr>
          <p:cNvSpPr txBox="1"/>
          <p:nvPr/>
        </p:nvSpPr>
        <p:spPr>
          <a:xfrm>
            <a:off x="2873204" y="673275"/>
            <a:ext cx="62744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ES" sz="2000" b="1" dirty="0">
                <a:solidFill>
                  <a:srgbClr val="F79646">
                    <a:lumMod val="75000"/>
                  </a:srgbClr>
                </a:solidFill>
              </a:rPr>
              <a:t>		</a:t>
            </a:r>
            <a:r>
              <a:rPr lang="es-ES" sz="2800" b="1" dirty="0">
                <a:solidFill>
                  <a:srgbClr val="F779D3"/>
                </a:solidFill>
              </a:rPr>
              <a:t>¿Para qué?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B13E973-88F4-0599-A958-B714B51E9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890" y="2450289"/>
            <a:ext cx="1428750" cy="2019300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CE7B27AE-9991-34F2-C24E-83ACC519CBE0}"/>
              </a:ext>
            </a:extLst>
          </p:cNvPr>
          <p:cNvSpPr txBox="1"/>
          <p:nvPr/>
        </p:nvSpPr>
        <p:spPr>
          <a:xfrm>
            <a:off x="2238890" y="4529632"/>
            <a:ext cx="1548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prstClr val="black"/>
                </a:solidFill>
                <a:latin typeface="Calibri"/>
              </a:rPr>
              <a:t>Disponible </a:t>
            </a:r>
            <a:r>
              <a:rPr lang="es-ES" sz="1600" dirty="0">
                <a:solidFill>
                  <a:prstClr val="black"/>
                </a:solidFill>
                <a:latin typeface="Calibri"/>
                <a:hlinkClick r:id="rId4"/>
              </a:rPr>
              <a:t>aquí </a:t>
            </a:r>
            <a:endParaRPr lang="es-E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95CDAB5-453E-4334-AA73-ECCCC83ADC7A}"/>
              </a:ext>
            </a:extLst>
          </p:cNvPr>
          <p:cNvSpPr txBox="1"/>
          <p:nvPr/>
        </p:nvSpPr>
        <p:spPr>
          <a:xfrm>
            <a:off x="596141" y="93508"/>
            <a:ext cx="11352444" cy="584775"/>
          </a:xfrm>
          <a:prstGeom prst="rect">
            <a:avLst/>
          </a:prstGeom>
          <a:solidFill>
            <a:srgbClr val="FDD7F3"/>
          </a:solidFill>
        </p:spPr>
        <p:txBody>
          <a:bodyPr wrap="square" rtlCol="0">
            <a:spAutoFit/>
          </a:bodyPr>
          <a:lstStyle/>
          <a:p>
            <a:r>
              <a:rPr lang="es-ES" sz="3200" b="1" dirty="0">
                <a:latin typeface="Aptos Display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Convocatoria actuaciones: Actuaciones tipo B: B3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DC26AA2-887C-EA64-D6DA-00FB03BF55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8980" y="6094799"/>
            <a:ext cx="7279830" cy="738146"/>
          </a:xfrm>
          <a:prstGeom prst="rect">
            <a:avLst/>
          </a:prstGeom>
        </p:spPr>
      </p:pic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58DE0D-F3ED-3C27-650E-CBF42855AC92}"/>
              </a:ext>
            </a:extLst>
          </p:cNvPr>
          <p:cNvSpPr txBox="1">
            <a:spLocks/>
          </p:cNvSpPr>
          <p:nvPr/>
        </p:nvSpPr>
        <p:spPr>
          <a:xfrm>
            <a:off x="8605317" y="65455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09D357-8067-4A1F-97B2-93C5160B78D9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9234489-BED9-52FD-C319-B271F9D4F4F4}"/>
              </a:ext>
            </a:extLst>
          </p:cNvPr>
          <p:cNvSpPr txBox="1"/>
          <p:nvPr/>
        </p:nvSpPr>
        <p:spPr>
          <a:xfrm>
            <a:off x="8315691" y="4630812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prstClr val="black"/>
                </a:solidFill>
                <a:latin typeface="Calibri"/>
              </a:rPr>
              <a:t>Disponible </a:t>
            </a:r>
            <a:r>
              <a:rPr lang="es-ES" sz="1600" dirty="0">
                <a:solidFill>
                  <a:prstClr val="black"/>
                </a:solidFill>
                <a:latin typeface="Calibri"/>
                <a:hlinkClick r:id="rId6"/>
              </a:rPr>
              <a:t>aquí </a:t>
            </a:r>
            <a:endParaRPr lang="es-ES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D0F113A2-0EE9-5504-B1E0-A32413A2C5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0454" y="2905814"/>
            <a:ext cx="2739702" cy="172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962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016BC7C-66B6-8AD3-2718-C5E873CB6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980" y="6094799"/>
            <a:ext cx="7279830" cy="738146"/>
          </a:xfrm>
          <a:prstGeom prst="rect">
            <a:avLst/>
          </a:prstGeom>
        </p:spPr>
      </p:pic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57B99A-6F7D-EB43-E5B7-F9A76AFD8235}"/>
              </a:ext>
            </a:extLst>
          </p:cNvPr>
          <p:cNvSpPr txBox="1">
            <a:spLocks/>
          </p:cNvSpPr>
          <p:nvPr/>
        </p:nvSpPr>
        <p:spPr>
          <a:xfrm>
            <a:off x="8605317" y="65455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09D357-8067-4A1F-97B2-93C5160B78D9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F806D0-7F2A-AD41-B31F-BADF3A1111E5}" type="slidenum">
              <a:rPr lang="es-ES" smtClean="0"/>
              <a:pPr>
                <a:defRPr/>
              </a:pPr>
              <a:t>33</a:t>
            </a:fld>
            <a:endParaRPr lang="es-ES" dirty="0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93678F1C-C50E-4D38-ACCC-B33308D69641}"/>
              </a:ext>
            </a:extLst>
          </p:cNvPr>
          <p:cNvSpPr/>
          <p:nvPr/>
        </p:nvSpPr>
        <p:spPr>
          <a:xfrm>
            <a:off x="352725" y="1048766"/>
            <a:ext cx="5743274" cy="238023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600" b="1" dirty="0"/>
          </a:p>
          <a:p>
            <a:pPr algn="ctr">
              <a:spcAft>
                <a:spcPts val="600"/>
              </a:spcAft>
            </a:pPr>
            <a:r>
              <a:rPr lang="es-ES" sz="1600" b="1" dirty="0"/>
              <a:t>EJEMPLO DE ACTUACIONES APROBADAS</a:t>
            </a:r>
          </a:p>
          <a:p>
            <a:pPr algn="ctr">
              <a:spcAft>
                <a:spcPts val="600"/>
              </a:spcAft>
            </a:pPr>
            <a:r>
              <a:rPr lang="es-ES" sz="1600" b="1" dirty="0"/>
              <a:t>Título: </a:t>
            </a:r>
            <a:r>
              <a:rPr lang="es-ES" sz="1600" dirty="0"/>
              <a:t>Bienestar emocional y rural en </a:t>
            </a:r>
            <a:r>
              <a:rPr lang="es-ES" sz="1600" i="1" dirty="0"/>
              <a:t>Villa EPSP</a:t>
            </a:r>
          </a:p>
          <a:p>
            <a:pPr algn="ctr">
              <a:spcAft>
                <a:spcPts val="600"/>
              </a:spcAft>
            </a:pPr>
            <a:r>
              <a:rPr lang="es-ES" sz="1600" b="1" dirty="0"/>
              <a:t>Objetivo: </a:t>
            </a:r>
            <a:r>
              <a:rPr lang="es-ES" sz="1600" dirty="0"/>
              <a:t>Acercar los recursos de salud disponibles a las zonas más aisladas del municipio, descentralizando así las iniciativas de salud.  (IPA 11)</a:t>
            </a:r>
          </a:p>
          <a:p>
            <a:pPr algn="ctr">
              <a:spcAft>
                <a:spcPts val="600"/>
              </a:spcAft>
            </a:pPr>
            <a:r>
              <a:rPr lang="es-ES" sz="1600" b="1" dirty="0"/>
              <a:t>Actividades: </a:t>
            </a:r>
            <a:r>
              <a:rPr lang="es-ES" sz="1600" dirty="0"/>
              <a:t>formación en bienestar emocional y rural; curso de baile de salón básico en los pueblos </a:t>
            </a:r>
          </a:p>
          <a:p>
            <a:pPr algn="ctr"/>
            <a:endParaRPr lang="es-ES" sz="1600" b="1" dirty="0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E36FB2AC-9B1E-4B9E-94B9-433F341F0957}"/>
              </a:ext>
            </a:extLst>
          </p:cNvPr>
          <p:cNvSpPr/>
          <p:nvPr/>
        </p:nvSpPr>
        <p:spPr>
          <a:xfrm>
            <a:off x="352724" y="3565782"/>
            <a:ext cx="5743275" cy="25005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es-ES" sz="1600" b="1" dirty="0"/>
              <a:t>EJEMPLO DE ACTUACIONES RECHAZADAS</a:t>
            </a:r>
          </a:p>
          <a:p>
            <a:pPr algn="ctr">
              <a:spcAft>
                <a:spcPts val="600"/>
              </a:spcAft>
            </a:pPr>
            <a:r>
              <a:rPr lang="es-ES" sz="1600" b="1" dirty="0"/>
              <a:t>Título: </a:t>
            </a:r>
            <a:r>
              <a:rPr lang="es-ES" sz="1600" i="1" dirty="0"/>
              <a:t>Villa EPSP</a:t>
            </a:r>
          </a:p>
          <a:p>
            <a:pPr algn="ctr">
              <a:spcAft>
                <a:spcPts val="600"/>
              </a:spcAft>
            </a:pPr>
            <a:r>
              <a:rPr lang="es-ES" sz="1600" b="1" dirty="0"/>
              <a:t>Motivo rechazo</a:t>
            </a:r>
            <a:r>
              <a:rPr lang="es-ES" sz="1600" dirty="0"/>
              <a:t>: No se ha solicitado ninguna actuación B2</a:t>
            </a:r>
          </a:p>
          <a:p>
            <a:pPr algn="ctr">
              <a:spcAft>
                <a:spcPts val="600"/>
              </a:spcAft>
            </a:pPr>
            <a:r>
              <a:rPr lang="es-ES" sz="1600" dirty="0"/>
              <a:t> </a:t>
            </a:r>
            <a:r>
              <a:rPr lang="es-ES" sz="1600" b="1" dirty="0">
                <a:solidFill>
                  <a:schemeClr val="accent2"/>
                </a:solidFill>
              </a:rPr>
              <a:t>Se recuerda que es posible solicitar un B2 a coste “Cero” para cumplir con requisito de poder solicitar B3 </a:t>
            </a:r>
            <a:endParaRPr lang="es-ES" sz="1600" dirty="0">
              <a:solidFill>
                <a:schemeClr val="accent2"/>
              </a:solidFill>
            </a:endParaRP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EEA6ABD8-29C0-4BB8-B3A7-4BF4106CF0FE}"/>
              </a:ext>
            </a:extLst>
          </p:cNvPr>
          <p:cNvSpPr/>
          <p:nvPr/>
        </p:nvSpPr>
        <p:spPr>
          <a:xfrm>
            <a:off x="6232358" y="3511638"/>
            <a:ext cx="5606918" cy="26088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b="1" dirty="0"/>
              <a:t>EJEMPLO DE ACTUACIONES RECHAZADAS</a:t>
            </a:r>
          </a:p>
          <a:p>
            <a:pPr algn="ctr"/>
            <a:r>
              <a:rPr lang="es-ES" sz="1600" b="1" dirty="0"/>
              <a:t>Título: </a:t>
            </a:r>
            <a:r>
              <a:rPr lang="es-ES" sz="1600" dirty="0"/>
              <a:t>Rutas Saludables para mayores en Villa EPSP</a:t>
            </a:r>
          </a:p>
          <a:p>
            <a:pPr algn="ctr"/>
            <a:endParaRPr lang="es-ES" sz="1600" dirty="0"/>
          </a:p>
          <a:p>
            <a:pPr algn="ctr"/>
            <a:r>
              <a:rPr lang="es-ES" sz="1600" b="1" dirty="0"/>
              <a:t>Objetivo: </a:t>
            </a:r>
            <a:r>
              <a:rPr lang="es-ES" sz="1600" dirty="0"/>
              <a:t>Dinamizar las rutas saludables del municipio. </a:t>
            </a:r>
            <a:r>
              <a:rPr lang="es-ES" sz="1600" b="1" dirty="0"/>
              <a:t>Motivo rechazo</a:t>
            </a:r>
            <a:r>
              <a:rPr lang="es-ES" sz="1600" dirty="0"/>
              <a:t>: La actuación propuesta incluye actividades y recursos no elegibles, como cribados de tensión arterial y diabetes o entrega de medicamentos a domicilio</a:t>
            </a:r>
          </a:p>
          <a:p>
            <a:pPr algn="ctr"/>
            <a:endParaRPr lang="es-ES" sz="1600" u="sng" dirty="0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515A97B8-4A73-4B25-AD03-62FDFE8CBCC2}"/>
              </a:ext>
            </a:extLst>
          </p:cNvPr>
          <p:cNvSpPr/>
          <p:nvPr/>
        </p:nvSpPr>
        <p:spPr>
          <a:xfrm>
            <a:off x="6232357" y="1048766"/>
            <a:ext cx="5743274" cy="238023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600" b="1" dirty="0"/>
          </a:p>
          <a:p>
            <a:pPr algn="ctr">
              <a:spcAft>
                <a:spcPts val="600"/>
              </a:spcAft>
            </a:pPr>
            <a:r>
              <a:rPr lang="es-ES" sz="1600" b="1" dirty="0"/>
              <a:t>EJEMPLO DE ACTUACIONES APROBADAS</a:t>
            </a:r>
          </a:p>
          <a:p>
            <a:pPr algn="ctr">
              <a:spcAft>
                <a:spcPts val="600"/>
              </a:spcAft>
            </a:pPr>
            <a:r>
              <a:rPr lang="es-ES" sz="1600" b="1" dirty="0"/>
              <a:t>Título: </a:t>
            </a:r>
            <a:r>
              <a:rPr lang="es-ES" sz="1600" dirty="0"/>
              <a:t>Prevención de fragilidad y caídas. Programa multicomponente.</a:t>
            </a:r>
          </a:p>
          <a:p>
            <a:pPr algn="ctr">
              <a:spcAft>
                <a:spcPts val="600"/>
              </a:spcAft>
            </a:pPr>
            <a:r>
              <a:rPr lang="es-ES" sz="1600" b="1" dirty="0"/>
              <a:t>Objetivo: </a:t>
            </a:r>
            <a:r>
              <a:rPr lang="es-ES" sz="1600" dirty="0"/>
              <a:t>Mejorar el estado de salud en general de las personas mayores participantes. (IPA 3)</a:t>
            </a:r>
          </a:p>
          <a:p>
            <a:pPr algn="ctr">
              <a:spcAft>
                <a:spcPts val="600"/>
              </a:spcAft>
            </a:pPr>
            <a:r>
              <a:rPr lang="es-ES" sz="1600" b="1" dirty="0"/>
              <a:t>Actividades: </a:t>
            </a:r>
            <a:r>
              <a:rPr lang="es-ES" sz="1600" dirty="0"/>
              <a:t>programa de ejercicio físico multicomponente “</a:t>
            </a:r>
            <a:r>
              <a:rPr lang="es-ES" sz="1600" dirty="0" err="1"/>
              <a:t>Vivifrail</a:t>
            </a:r>
            <a:r>
              <a:rPr lang="es-ES" sz="1600" dirty="0"/>
              <a:t>”</a:t>
            </a:r>
          </a:p>
          <a:p>
            <a:pPr algn="ctr"/>
            <a:endParaRPr lang="es-ES" sz="16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74291AB-DEC4-9E2E-C7BA-AC88DF593E43}"/>
              </a:ext>
            </a:extLst>
          </p:cNvPr>
          <p:cNvSpPr txBox="1"/>
          <p:nvPr/>
        </p:nvSpPr>
        <p:spPr>
          <a:xfrm>
            <a:off x="523686" y="319088"/>
            <a:ext cx="11352444" cy="584775"/>
          </a:xfrm>
          <a:prstGeom prst="rect">
            <a:avLst/>
          </a:prstGeom>
          <a:solidFill>
            <a:srgbClr val="FDD7F3"/>
          </a:solidFill>
        </p:spPr>
        <p:txBody>
          <a:bodyPr wrap="square" rtlCol="0">
            <a:spAutoFit/>
          </a:bodyPr>
          <a:lstStyle/>
          <a:p>
            <a:r>
              <a:rPr lang="es-ES" sz="3200" b="1" dirty="0">
                <a:latin typeface="Aptos Display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Convocatoria actuaciones: Actuaciones tipo B: B3 </a:t>
            </a:r>
          </a:p>
        </p:txBody>
      </p:sp>
    </p:spTree>
    <p:extLst>
      <p:ext uri="{BB962C8B-B14F-4D97-AF65-F5344CB8AC3E}">
        <p14:creationId xmlns:p14="http://schemas.microsoft.com/office/powerpoint/2010/main" val="31695149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58" y="2225"/>
            <a:ext cx="11089758" cy="6215068"/>
          </a:xfrm>
          <a:prstGeom prst="rect">
            <a:avLst/>
          </a:prstGeom>
        </p:spPr>
      </p:pic>
      <p:sp>
        <p:nvSpPr>
          <p:cNvPr id="8" name="Marcador de contenido 2"/>
          <p:cNvSpPr txBox="1">
            <a:spLocks/>
          </p:cNvSpPr>
          <p:nvPr/>
        </p:nvSpPr>
        <p:spPr>
          <a:xfrm>
            <a:off x="2428661" y="413993"/>
            <a:ext cx="6390686" cy="1612658"/>
          </a:xfrm>
          <a:prstGeom prst="rect">
            <a:avLst/>
          </a:prstGeom>
        </p:spPr>
        <p:txBody>
          <a:bodyPr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 baseline="0">
                <a:solidFill>
                  <a:srgbClr val="FFFFFF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4320" b="1" dirty="0">
                <a:solidFill>
                  <a:schemeClr val="accent1">
                    <a:lumMod val="50000"/>
                  </a:schemeClr>
                </a:solidFill>
                <a:cs typeface="Calibri Light (Títulos)"/>
              </a:rPr>
              <a:t>¿Preguntas?</a:t>
            </a:r>
            <a:endParaRPr lang="es-ES" sz="432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718957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BF9C8-F7E4-6E29-568F-F94F8AE51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08F5B7B1-9973-9050-A03A-93A6C9E55A6C}"/>
              </a:ext>
            </a:extLst>
          </p:cNvPr>
          <p:cNvSpPr txBox="1"/>
          <p:nvPr/>
        </p:nvSpPr>
        <p:spPr>
          <a:xfrm>
            <a:off x="523686" y="1196408"/>
            <a:ext cx="11352444" cy="44935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400" dirty="0">
                <a:latin typeface="Aptos" panose="020B0004020202020204" pitchFamily="34" charset="0"/>
              </a:rPr>
              <a:t>Convocatoria BIENAL: </a:t>
            </a:r>
            <a:r>
              <a:rPr lang="es-ES" sz="2400" b="1" dirty="0">
                <a:latin typeface="Aptos" panose="020B0004020202020204" pitchFamily="34" charset="0"/>
              </a:rPr>
              <a:t>2026 – 2027 </a:t>
            </a:r>
            <a:r>
              <a:rPr lang="es-ES" sz="2400" dirty="0">
                <a:latin typeface="Aptos" panose="020B0004020202020204" pitchFamily="34" charset="0"/>
              </a:rPr>
              <a:t>/ 2028 – 2029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2400" dirty="0">
                <a:latin typeface="Aptos" panose="020B0004020202020204" pitchFamily="34" charset="0"/>
              </a:rPr>
              <a:t>Periodo elegible 06/04/2026 – 31/08/2027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2400" dirty="0">
                <a:latin typeface="Aptos" panose="020B0004020202020204" pitchFamily="34" charset="0"/>
              </a:rPr>
              <a:t>Actividades definidas para cada anualidad </a:t>
            </a:r>
          </a:p>
          <a:p>
            <a:pPr marL="1371600" lvl="2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2400" dirty="0">
                <a:latin typeface="Aptos" panose="020B0004020202020204" pitchFamily="34" charset="0"/>
              </a:rPr>
              <a:t>Primera anualidad 2026: 06/04/2026 - 31/08/2026</a:t>
            </a:r>
          </a:p>
          <a:p>
            <a:pPr marL="1371600" lvl="2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2400" dirty="0">
                <a:latin typeface="Aptos" panose="020B0004020202020204" pitchFamily="34" charset="0"/>
              </a:rPr>
              <a:t>Segunda anualidad 2027: 01/09/2026 -31/08/2027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400" dirty="0">
                <a:latin typeface="Aptos" panose="020B0004020202020204" pitchFamily="34" charset="0"/>
              </a:rPr>
              <a:t>Resolución por anualidades y </a:t>
            </a:r>
            <a:r>
              <a:rPr lang="es-ES" sz="2400" b="1" dirty="0">
                <a:latin typeface="Aptos" panose="020B0004020202020204" pitchFamily="34" charset="0"/>
              </a:rPr>
              <a:t>no con carácter global </a:t>
            </a:r>
          </a:p>
          <a:p>
            <a:pPr>
              <a:lnSpc>
                <a:spcPct val="150000"/>
              </a:lnSpc>
            </a:pPr>
            <a:endParaRPr lang="es-ES" sz="2800" dirty="0">
              <a:latin typeface="Aptos" panose="020B0004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s-ES" sz="2800" dirty="0">
              <a:latin typeface="Aptos" panose="020B00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C3854B2-55D4-739A-24A8-1117B8070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049" y="5552856"/>
            <a:ext cx="10371719" cy="105165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F7FECD6-8B46-A407-0E51-FCEE24B0B525}"/>
              </a:ext>
            </a:extLst>
          </p:cNvPr>
          <p:cNvSpPr txBox="1"/>
          <p:nvPr/>
        </p:nvSpPr>
        <p:spPr>
          <a:xfrm>
            <a:off x="523686" y="319088"/>
            <a:ext cx="11352444" cy="584775"/>
          </a:xfrm>
          <a:prstGeom prst="rect">
            <a:avLst/>
          </a:prstGeom>
          <a:solidFill>
            <a:srgbClr val="FDD7F3"/>
          </a:solidFill>
        </p:spPr>
        <p:txBody>
          <a:bodyPr wrap="square" rtlCol="0">
            <a:spAutoFit/>
          </a:bodyPr>
          <a:lstStyle/>
          <a:p>
            <a:r>
              <a:rPr lang="es-ES" sz="3200" b="1" dirty="0">
                <a:latin typeface="Aptos Display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1.- Novedades / convocatoria bienal  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F4E1D2-CEA8-2513-06F2-139D2DBB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z="1200" smtClean="0">
                <a:latin typeface="Aptos Display" panose="020B0004020202020204" pitchFamily="34" charset="0"/>
              </a:rPr>
              <a:t>4</a:t>
            </a:fld>
            <a:endParaRPr lang="en-US" sz="1200" dirty="0"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089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2B869E-B3A4-B156-14C0-1A4BD8531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C008FD7C-291E-A6A8-1CB1-FE15AA52771B}"/>
              </a:ext>
            </a:extLst>
          </p:cNvPr>
          <p:cNvSpPr txBox="1"/>
          <p:nvPr/>
        </p:nvSpPr>
        <p:spPr>
          <a:xfrm>
            <a:off x="523686" y="1196408"/>
            <a:ext cx="11352444" cy="27392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400" dirty="0">
                <a:latin typeface="Aptos" panose="020B0004020202020204" pitchFamily="34" charset="0"/>
              </a:rPr>
              <a:t>Justificación de las actuaciones </a:t>
            </a:r>
            <a:r>
              <a:rPr lang="es-ES" sz="2400" b="1" dirty="0">
                <a:latin typeface="Aptos" panose="020B0004020202020204" pitchFamily="34" charset="0"/>
              </a:rPr>
              <a:t>en la anualidad definida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2400" dirty="0">
                <a:latin typeface="Aptos" panose="020B0004020202020204" pitchFamily="34" charset="0"/>
              </a:rPr>
              <a:t>Actividades realizadas en la primera anualidad (2026) 11/09/2026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2400" dirty="0">
                <a:latin typeface="Aptos" panose="020B0004020202020204" pitchFamily="34" charset="0"/>
              </a:rPr>
              <a:t> Actividades realizadas en la primera anualidad (2026) </a:t>
            </a:r>
            <a:r>
              <a:rPr lang="es-ES" sz="2400">
                <a:latin typeface="Aptos" panose="020B0004020202020204" pitchFamily="34" charset="0"/>
              </a:rPr>
              <a:t>y para </a:t>
            </a:r>
            <a:r>
              <a:rPr lang="es-ES" sz="2400" dirty="0">
                <a:latin typeface="Aptos" panose="020B0004020202020204" pitchFamily="34" charset="0"/>
              </a:rPr>
              <a:t>las actividades realizadas en la segunda anualidad (2027) 10/09/2027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s-ES" sz="2800" dirty="0">
              <a:latin typeface="Aptos" panose="020B00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076324D-5682-DB69-D192-71B3A22A6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049" y="5552856"/>
            <a:ext cx="10371719" cy="105165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E22DA13-1958-641B-0B18-40861E7AC64B}"/>
              </a:ext>
            </a:extLst>
          </p:cNvPr>
          <p:cNvSpPr txBox="1"/>
          <p:nvPr/>
        </p:nvSpPr>
        <p:spPr>
          <a:xfrm>
            <a:off x="523686" y="319088"/>
            <a:ext cx="11352444" cy="584775"/>
          </a:xfrm>
          <a:prstGeom prst="rect">
            <a:avLst/>
          </a:prstGeom>
          <a:solidFill>
            <a:srgbClr val="FDD7F3"/>
          </a:solidFill>
        </p:spPr>
        <p:txBody>
          <a:bodyPr wrap="square" rtlCol="0">
            <a:spAutoFit/>
          </a:bodyPr>
          <a:lstStyle/>
          <a:p>
            <a:r>
              <a:rPr lang="es-ES" sz="3200" b="1" dirty="0">
                <a:latin typeface="Aptos Display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1.- Novedades / convocatoria bienal  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ABDA67-83CB-1753-F13C-BF3DD98F5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z="1200" smtClean="0">
                <a:latin typeface="Aptos Display" panose="020B0004020202020204" pitchFamily="34" charset="0"/>
              </a:rPr>
              <a:t>5</a:t>
            </a:fld>
            <a:endParaRPr lang="en-US" sz="1200" dirty="0">
              <a:latin typeface="Aptos Display" panose="020B000402020202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92C432E-4F60-7B3C-9465-E0C05852CDA1}"/>
              </a:ext>
            </a:extLst>
          </p:cNvPr>
          <p:cNvGraphicFramePr>
            <a:graphicFrameLocks noGrp="1"/>
          </p:cNvGraphicFramePr>
          <p:nvPr/>
        </p:nvGraphicFramePr>
        <p:xfrm>
          <a:off x="419778" y="3554957"/>
          <a:ext cx="11352443" cy="1849884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633198">
                  <a:extLst>
                    <a:ext uri="{9D8B030D-6E8A-4147-A177-3AD203B41FA5}">
                      <a16:colId xmlns:a16="http://schemas.microsoft.com/office/drawing/2014/main" val="3774991747"/>
                    </a:ext>
                  </a:extLst>
                </a:gridCol>
                <a:gridCol w="2380928">
                  <a:extLst>
                    <a:ext uri="{9D8B030D-6E8A-4147-A177-3AD203B41FA5}">
                      <a16:colId xmlns:a16="http://schemas.microsoft.com/office/drawing/2014/main" val="830248067"/>
                    </a:ext>
                  </a:extLst>
                </a:gridCol>
                <a:gridCol w="1889001">
                  <a:extLst>
                    <a:ext uri="{9D8B030D-6E8A-4147-A177-3AD203B41FA5}">
                      <a16:colId xmlns:a16="http://schemas.microsoft.com/office/drawing/2014/main" val="183906296"/>
                    </a:ext>
                  </a:extLst>
                </a:gridCol>
                <a:gridCol w="1308525">
                  <a:extLst>
                    <a:ext uri="{9D8B030D-6E8A-4147-A177-3AD203B41FA5}">
                      <a16:colId xmlns:a16="http://schemas.microsoft.com/office/drawing/2014/main" val="4198587229"/>
                    </a:ext>
                  </a:extLst>
                </a:gridCol>
                <a:gridCol w="1893254">
                  <a:extLst>
                    <a:ext uri="{9D8B030D-6E8A-4147-A177-3AD203B41FA5}">
                      <a16:colId xmlns:a16="http://schemas.microsoft.com/office/drawing/2014/main" val="1087327049"/>
                    </a:ext>
                  </a:extLst>
                </a:gridCol>
                <a:gridCol w="2247537">
                  <a:extLst>
                    <a:ext uri="{9D8B030D-6E8A-4147-A177-3AD203B41FA5}">
                      <a16:colId xmlns:a16="http://schemas.microsoft.com/office/drawing/2014/main" val="19427411"/>
                    </a:ext>
                  </a:extLst>
                </a:gridCol>
              </a:tblGrid>
              <a:tr h="5344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Actuación</a:t>
                      </a:r>
                      <a:endParaRPr lang="es-ES" sz="1800" kern="100" dirty="0">
                        <a:solidFill>
                          <a:schemeClr val="tx1"/>
                        </a:solidFill>
                        <a:effectLst/>
                        <a:latin typeface="Aptos Display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D7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Recursos necesarios</a:t>
                      </a:r>
                      <a:endParaRPr lang="es-ES" sz="1800" kern="100" dirty="0">
                        <a:solidFill>
                          <a:schemeClr val="tx1"/>
                        </a:solidFill>
                        <a:effectLst/>
                        <a:latin typeface="Aptos Display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D7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Importe (€)</a:t>
                      </a:r>
                      <a:endParaRPr lang="es-ES" sz="1800" kern="100" dirty="0">
                        <a:solidFill>
                          <a:schemeClr val="tx1"/>
                        </a:solidFill>
                        <a:effectLst/>
                        <a:latin typeface="Aptos Display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D7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Anualidad</a:t>
                      </a:r>
                      <a:endParaRPr lang="es-ES" sz="1800" kern="100" dirty="0">
                        <a:solidFill>
                          <a:schemeClr val="tx1"/>
                        </a:solidFill>
                        <a:effectLst/>
                        <a:latin typeface="Aptos Display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D7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Justificación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2026</a:t>
                      </a:r>
                      <a:endParaRPr lang="es-ES" sz="1800" kern="100" dirty="0">
                        <a:solidFill>
                          <a:schemeClr val="tx1"/>
                        </a:solidFill>
                        <a:effectLst/>
                        <a:latin typeface="Aptos Display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DD7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b="1" kern="100" dirty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Justificación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b="1" kern="100" dirty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2027</a:t>
                      </a:r>
                      <a:endParaRPr lang="es-ES" sz="1800" b="1" kern="100" dirty="0">
                        <a:solidFill>
                          <a:schemeClr val="tx1"/>
                        </a:solidFill>
                        <a:effectLst/>
                        <a:latin typeface="Aptos Display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FDD7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487884"/>
                  </a:ext>
                </a:extLst>
              </a:tr>
              <a:tr h="22098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Actividad 1</a:t>
                      </a:r>
                      <a:endParaRPr lang="es-ES" sz="1800" kern="100" dirty="0">
                        <a:solidFill>
                          <a:schemeClr val="tx1"/>
                        </a:solidFill>
                        <a:effectLst/>
                        <a:latin typeface="Aptos Display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DD7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Recurso 1</a:t>
                      </a:r>
                      <a:endParaRPr lang="es-E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2.000</a:t>
                      </a:r>
                      <a:endParaRPr lang="es-ES" sz="18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2026</a:t>
                      </a:r>
                      <a:endParaRPr lang="es-E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Sí </a:t>
                      </a:r>
                      <a:endParaRPr lang="es-E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No </a:t>
                      </a:r>
                      <a:endParaRPr lang="es-E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16802313"/>
                  </a:ext>
                </a:extLst>
              </a:tr>
              <a:tr h="22098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Recurso 2</a:t>
                      </a:r>
                      <a:endParaRPr lang="es-E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1.000</a:t>
                      </a:r>
                      <a:endParaRPr lang="es-ES" sz="18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2026</a:t>
                      </a:r>
                      <a:endParaRPr lang="es-E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Sí </a:t>
                      </a:r>
                      <a:endParaRPr lang="es-E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No </a:t>
                      </a:r>
                      <a:endParaRPr lang="es-E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96344655"/>
                  </a:ext>
                </a:extLst>
              </a:tr>
              <a:tr h="22098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Recurso 3</a:t>
                      </a:r>
                      <a:endParaRPr lang="es-E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500</a:t>
                      </a:r>
                      <a:endParaRPr lang="es-ES" sz="18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2026</a:t>
                      </a:r>
                      <a:endParaRPr lang="es-ES" sz="18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Sí </a:t>
                      </a:r>
                      <a:endParaRPr lang="es-E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  <a:endParaRPr lang="es-E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13298254"/>
                  </a:ext>
                </a:extLst>
              </a:tr>
              <a:tr h="220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Actividad 2</a:t>
                      </a:r>
                      <a:endParaRPr lang="es-ES" sz="1800" kern="100" dirty="0">
                        <a:solidFill>
                          <a:schemeClr val="tx1"/>
                        </a:solidFill>
                        <a:effectLst/>
                        <a:latin typeface="Aptos Display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DD7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Recurso 1</a:t>
                      </a:r>
                      <a:endParaRPr lang="es-E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10.000</a:t>
                      </a:r>
                      <a:endParaRPr lang="es-E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2027</a:t>
                      </a:r>
                      <a:endParaRPr lang="es-E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No </a:t>
                      </a:r>
                      <a:endParaRPr lang="es-E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Sí </a:t>
                      </a:r>
                      <a:endParaRPr lang="es-E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2578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5635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B5BAA-CFA6-8F5C-D6FE-7C2E87166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A6AA473-422C-BFBA-8A2D-C5FA59707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049" y="5552856"/>
            <a:ext cx="10371719" cy="105165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8344C4E-3D3A-1A11-9D82-FCAABAAABF8C}"/>
              </a:ext>
            </a:extLst>
          </p:cNvPr>
          <p:cNvSpPr txBox="1"/>
          <p:nvPr/>
        </p:nvSpPr>
        <p:spPr>
          <a:xfrm>
            <a:off x="523686" y="319088"/>
            <a:ext cx="11352444" cy="584775"/>
          </a:xfrm>
          <a:prstGeom prst="rect">
            <a:avLst/>
          </a:prstGeom>
          <a:solidFill>
            <a:srgbClr val="FDD7F3"/>
          </a:solidFill>
        </p:spPr>
        <p:txBody>
          <a:bodyPr wrap="square" rtlCol="0">
            <a:spAutoFit/>
          </a:bodyPr>
          <a:lstStyle/>
          <a:p>
            <a:r>
              <a:rPr lang="es-ES" sz="3200" b="1" dirty="0">
                <a:latin typeface="Aptos Display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1.- Novedades / inventariables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E0AE5F-A9F0-0462-8833-098CBDE99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6</a:t>
            </a:fld>
            <a:endParaRPr lang="en-U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E4EFEA1-1D4B-3A24-8179-157D3EE9FBC8}"/>
              </a:ext>
            </a:extLst>
          </p:cNvPr>
          <p:cNvSpPr txBox="1"/>
          <p:nvPr/>
        </p:nvSpPr>
        <p:spPr>
          <a:xfrm>
            <a:off x="523686" y="1196080"/>
            <a:ext cx="11352444" cy="39170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400" dirty="0">
                <a:latin typeface="Aptos" panose="020B0004020202020204" pitchFamily="34" charset="0"/>
              </a:rPr>
              <a:t>Elegibles inventariables </a:t>
            </a:r>
            <a:r>
              <a:rPr lang="es-ES" sz="2400" b="1" dirty="0">
                <a:latin typeface="Aptos" panose="020B0004020202020204" pitchFamily="34" charset="0"/>
              </a:rPr>
              <a:t>sin limitación de importe </a:t>
            </a:r>
            <a:r>
              <a:rPr lang="es-ES" sz="2400" dirty="0">
                <a:latin typeface="Aptos" panose="020B0004020202020204" pitchFamily="34" charset="0"/>
              </a:rPr>
              <a:t>actuaciones A y B3 con la excepción de: </a:t>
            </a:r>
          </a:p>
          <a:p>
            <a:pPr marL="914400" lvl="1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2400" dirty="0">
                <a:latin typeface="Aptos" panose="020B0004020202020204" pitchFamily="34" charset="0"/>
              </a:rPr>
              <a:t>Equipos informáticos, audiovisuales y/o electrónicos; el mobiliario interior (mesas, sillas, armarios, archivadores, etc.); herramientas y/o maquinaria para los que se establece un </a:t>
            </a:r>
            <a:r>
              <a:rPr lang="es-ES" sz="2400" b="1" dirty="0">
                <a:latin typeface="Aptos" panose="020B0004020202020204" pitchFamily="34" charset="0"/>
              </a:rPr>
              <a:t>máximo de aportación de 2.000 euros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400" dirty="0">
                <a:latin typeface="Aptos" panose="020B0004020202020204" pitchFamily="34" charset="0"/>
              </a:rPr>
              <a:t>Elegibles sin límite de importe incluye los </a:t>
            </a:r>
            <a:r>
              <a:rPr lang="es-ES" sz="2400" b="1" dirty="0">
                <a:latin typeface="Aptos" panose="020B0004020202020204" pitchFamily="34" charset="0"/>
              </a:rPr>
              <a:t>elementos urbanísticos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400" b="1" dirty="0">
                <a:latin typeface="Aptos" panose="020B0004020202020204" pitchFamily="34" charset="0"/>
              </a:rPr>
              <a:t>Siempre y cuando estos sean acordes a la naturaleza de la actuación </a:t>
            </a:r>
          </a:p>
        </p:txBody>
      </p:sp>
    </p:spTree>
    <p:extLst>
      <p:ext uri="{BB962C8B-B14F-4D97-AF65-F5344CB8AC3E}">
        <p14:creationId xmlns:p14="http://schemas.microsoft.com/office/powerpoint/2010/main" val="1778363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248B3-9856-7FE3-3093-79A35C0E9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64385CC-9767-2E8E-C34C-E1E713A8A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049" y="5552856"/>
            <a:ext cx="10371719" cy="105165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380907C-0F10-8DD3-5107-F9AD7A0541D6}"/>
              </a:ext>
            </a:extLst>
          </p:cNvPr>
          <p:cNvSpPr txBox="1"/>
          <p:nvPr/>
        </p:nvSpPr>
        <p:spPr>
          <a:xfrm>
            <a:off x="523686" y="319088"/>
            <a:ext cx="11352444" cy="584775"/>
          </a:xfrm>
          <a:prstGeom prst="rect">
            <a:avLst/>
          </a:prstGeom>
          <a:solidFill>
            <a:srgbClr val="FDD7F3"/>
          </a:solidFill>
        </p:spPr>
        <p:txBody>
          <a:bodyPr wrap="square" rtlCol="0">
            <a:spAutoFit/>
          </a:bodyPr>
          <a:lstStyle/>
          <a:p>
            <a:r>
              <a:rPr lang="es-ES" sz="3200" b="1" dirty="0">
                <a:latin typeface="Aptos Display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1.- Novedades / resoluciones 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804C9C-33D1-A62C-D1E9-A7B4BE311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782E963-B7F0-EF35-D9E5-B387494C8F71}"/>
              </a:ext>
            </a:extLst>
          </p:cNvPr>
          <p:cNvGraphicFramePr/>
          <p:nvPr/>
        </p:nvGraphicFramePr>
        <p:xfrm>
          <a:off x="523686" y="1419453"/>
          <a:ext cx="10988610" cy="2956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CD4719F3-E3C2-5E50-7DA3-03ADC137549A}"/>
              </a:ext>
            </a:extLst>
          </p:cNvPr>
          <p:cNvSpPr txBox="1"/>
          <p:nvPr/>
        </p:nvSpPr>
        <p:spPr>
          <a:xfrm>
            <a:off x="7984744" y="4641269"/>
            <a:ext cx="3891386" cy="646331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latin typeface="Aptos" panose="020B0004020202020204" pitchFamily="34" charset="0"/>
              </a:rPr>
              <a:t>Actividades / Actuaciones 2027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latin typeface="Aptos" panose="020B0004020202020204" pitchFamily="34" charset="0"/>
              </a:rPr>
              <a:t>Diciembre 2026 – Enero 2027 </a:t>
            </a:r>
          </a:p>
        </p:txBody>
      </p:sp>
    </p:spTree>
    <p:extLst>
      <p:ext uri="{BB962C8B-B14F-4D97-AF65-F5344CB8AC3E}">
        <p14:creationId xmlns:p14="http://schemas.microsoft.com/office/powerpoint/2010/main" val="1931974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BF5EEE-788E-2B22-DBDE-42F465FD1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4C191BB-4482-3B05-9718-11BCEB7F6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049" y="5552856"/>
            <a:ext cx="10371719" cy="105165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7386423-FD08-DD6C-96E5-6FEE907246FE}"/>
              </a:ext>
            </a:extLst>
          </p:cNvPr>
          <p:cNvSpPr txBox="1"/>
          <p:nvPr/>
        </p:nvSpPr>
        <p:spPr>
          <a:xfrm>
            <a:off x="523686" y="319088"/>
            <a:ext cx="11352444" cy="584775"/>
          </a:xfrm>
          <a:prstGeom prst="rect">
            <a:avLst/>
          </a:prstGeom>
          <a:solidFill>
            <a:srgbClr val="FDD7F3"/>
          </a:solidFill>
        </p:spPr>
        <p:txBody>
          <a:bodyPr wrap="square" rtlCol="0">
            <a:spAutoFit/>
          </a:bodyPr>
          <a:lstStyle/>
          <a:p>
            <a:r>
              <a:rPr lang="es-ES" sz="3200" b="1" dirty="0">
                <a:latin typeface="Aptos Display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1.- Novedades / dotación 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A83803-4929-0DE5-58F7-7594D839C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DFB91CD-A0E6-A0BC-5963-DB905A9BBA46}"/>
              </a:ext>
            </a:extLst>
          </p:cNvPr>
          <p:cNvGraphicFramePr>
            <a:graphicFrameLocks noGrp="1"/>
          </p:cNvGraphicFramePr>
          <p:nvPr/>
        </p:nvGraphicFramePr>
        <p:xfrm>
          <a:off x="1574800" y="1262780"/>
          <a:ext cx="8666479" cy="33424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51120">
                  <a:extLst>
                    <a:ext uri="{9D8B030D-6E8A-4147-A177-3AD203B41FA5}">
                      <a16:colId xmlns:a16="http://schemas.microsoft.com/office/drawing/2014/main" val="3011394320"/>
                    </a:ext>
                  </a:extLst>
                </a:gridCol>
                <a:gridCol w="3515359">
                  <a:extLst>
                    <a:ext uri="{9D8B030D-6E8A-4147-A177-3AD203B41FA5}">
                      <a16:colId xmlns:a16="http://schemas.microsoft.com/office/drawing/2014/main" val="3528533239"/>
                    </a:ext>
                  </a:extLst>
                </a:gridCol>
              </a:tblGrid>
              <a:tr h="7795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2327910" algn="l"/>
                        </a:tabLst>
                      </a:pPr>
                      <a:r>
                        <a:rPr lang="es-ES" sz="1800" kern="100" dirty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COSTE TOTAL DE LA ACTUACIÓN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2327910" algn="l"/>
                        </a:tabLst>
                      </a:pPr>
                      <a:r>
                        <a:rPr lang="es-ES" sz="1800" kern="100" dirty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(100%)</a:t>
                      </a:r>
                      <a:endParaRPr lang="es-ES" sz="1800" kern="100" dirty="0">
                        <a:solidFill>
                          <a:schemeClr val="tx1"/>
                        </a:solidFill>
                        <a:effectLst/>
                        <a:latin typeface="Aptos Display" panose="020B00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DD7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kern="100" dirty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% máximo a recibir </a:t>
                      </a:r>
                    </a:p>
                    <a:p>
                      <a:pPr algn="ctr"/>
                      <a:r>
                        <a:rPr lang="es-ES" sz="1800" b="1" kern="100" dirty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sobre el coste total aplicado 	</a:t>
                      </a:r>
                    </a:p>
                  </a:txBody>
                  <a:tcPr marL="68580" marR="68580" marT="0" marB="0">
                    <a:solidFill>
                      <a:srgbClr val="FDD7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291924"/>
                  </a:ext>
                </a:extLst>
              </a:tr>
              <a:tr h="439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Hasta 5.000 €</a:t>
                      </a:r>
                      <a:endParaRPr lang="es-ES" sz="1800" kern="100" dirty="0">
                        <a:solidFill>
                          <a:schemeClr val="tx1"/>
                        </a:solidFill>
                        <a:effectLst/>
                        <a:latin typeface="Aptos Display" panose="020B00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DD7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60%</a:t>
                      </a:r>
                      <a:endParaRPr lang="es-E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23228261"/>
                  </a:ext>
                </a:extLst>
              </a:tr>
              <a:tr h="4633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De 5.001€ a 10.000€</a:t>
                      </a:r>
                      <a:endParaRPr lang="es-ES" sz="1800" kern="100" dirty="0">
                        <a:solidFill>
                          <a:schemeClr val="tx1"/>
                        </a:solidFill>
                        <a:effectLst/>
                        <a:latin typeface="Aptos Display" panose="020B00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DD7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50%</a:t>
                      </a:r>
                      <a:endParaRPr lang="es-E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68863134"/>
                  </a:ext>
                </a:extLst>
              </a:tr>
              <a:tr h="538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De 10.001 a 20.000€</a:t>
                      </a:r>
                      <a:endParaRPr lang="es-ES" sz="1800" kern="100" dirty="0">
                        <a:solidFill>
                          <a:schemeClr val="tx1"/>
                        </a:solidFill>
                        <a:effectLst/>
                        <a:latin typeface="Aptos Display" panose="020B00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DD7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45%</a:t>
                      </a:r>
                      <a:endParaRPr lang="es-E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59575603"/>
                  </a:ext>
                </a:extLst>
              </a:tr>
              <a:tr h="538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De 20.001 a 33.000€</a:t>
                      </a:r>
                      <a:endParaRPr lang="es-ES" sz="1800" kern="100" dirty="0">
                        <a:solidFill>
                          <a:schemeClr val="tx1"/>
                        </a:solidFill>
                        <a:effectLst/>
                        <a:latin typeface="Aptos Display" panose="020B00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DD7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35%</a:t>
                      </a:r>
                      <a:endParaRPr lang="es-E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33978364"/>
                  </a:ext>
                </a:extLst>
              </a:tr>
              <a:tr h="538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  <a:tabLst>
                          <a:tab pos="1834515" algn="l"/>
                        </a:tabLst>
                      </a:pPr>
                      <a:r>
                        <a:rPr lang="es-ES" sz="1800" kern="100" dirty="0"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Igual o más de 33.001 €</a:t>
                      </a:r>
                      <a:endParaRPr lang="es-ES" sz="1800" kern="100" dirty="0">
                        <a:solidFill>
                          <a:schemeClr val="tx1"/>
                        </a:solidFill>
                        <a:effectLst/>
                        <a:latin typeface="Aptos Display" panose="020B00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DD7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15%</a:t>
                      </a:r>
                      <a:endParaRPr lang="es-E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70184967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BF357C1E-4515-4A34-A2D8-F683390EB698}"/>
              </a:ext>
            </a:extLst>
          </p:cNvPr>
          <p:cNvSpPr txBox="1"/>
          <p:nvPr/>
        </p:nvSpPr>
        <p:spPr>
          <a:xfrm>
            <a:off x="2026920" y="4999110"/>
            <a:ext cx="8138159" cy="369332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Aptos" panose="020B0004020202020204" pitchFamily="34" charset="0"/>
              </a:rPr>
              <a:t>Importes y porcentajes referidos a cada una de las anualidades </a:t>
            </a:r>
          </a:p>
        </p:txBody>
      </p:sp>
    </p:spTree>
    <p:extLst>
      <p:ext uri="{BB962C8B-B14F-4D97-AF65-F5344CB8AC3E}">
        <p14:creationId xmlns:p14="http://schemas.microsoft.com/office/powerpoint/2010/main" val="2492368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812129-94A2-94D6-F320-51F0A5810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7CAF6B0-9040-D897-57E7-F3200CB84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049" y="5552856"/>
            <a:ext cx="10371719" cy="105165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1577086-8C73-35D9-56FC-BC605914A7A8}"/>
              </a:ext>
            </a:extLst>
          </p:cNvPr>
          <p:cNvSpPr txBox="1"/>
          <p:nvPr/>
        </p:nvSpPr>
        <p:spPr>
          <a:xfrm>
            <a:off x="523686" y="319088"/>
            <a:ext cx="11352444" cy="584775"/>
          </a:xfrm>
          <a:prstGeom prst="rect">
            <a:avLst/>
          </a:prstGeom>
          <a:solidFill>
            <a:srgbClr val="FDD7F3"/>
          </a:solidFill>
        </p:spPr>
        <p:txBody>
          <a:bodyPr wrap="square" rtlCol="0">
            <a:spAutoFit/>
          </a:bodyPr>
          <a:lstStyle/>
          <a:p>
            <a:r>
              <a:rPr lang="es-ES" sz="3200" b="1" dirty="0">
                <a:latin typeface="Aptos Display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1.- Novedades / casuística actuaciones A, B1, B2 y B3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987599-A065-8FC0-46D1-5F1654CCF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9</a:t>
            </a:fld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BB11C95-1E62-9B06-F735-AE5106E85951}"/>
              </a:ext>
            </a:extLst>
          </p:cNvPr>
          <p:cNvSpPr txBox="1"/>
          <p:nvPr/>
        </p:nvSpPr>
        <p:spPr>
          <a:xfrm>
            <a:off x="523686" y="1196080"/>
            <a:ext cx="11352444" cy="27167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  <a:defRPr sz="2400">
                <a:latin typeface="Aptos" panose="020B0004020202020204" pitchFamily="34" charset="0"/>
              </a:defRPr>
            </a:lvl1pPr>
          </a:lstStyle>
          <a:p>
            <a:r>
              <a:rPr lang="es-ES" dirty="0"/>
              <a:t>Cuadro síntesis número de actuaciones a presentar por Línea y Entidad Local punto 5 de las Bases Reguladoras.</a:t>
            </a:r>
          </a:p>
          <a:p>
            <a:pPr lvl="1"/>
            <a:endParaRPr lang="es-ES" dirty="0"/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s-ES" sz="2400" dirty="0">
                <a:latin typeface="Aptos" panose="020B0004020202020204" pitchFamily="34" charset="0"/>
              </a:rPr>
              <a:t>Solicitud A + B1 2026 + B2 2027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s-ES" sz="2400" dirty="0">
                <a:latin typeface="Aptos" panose="020B0004020202020204" pitchFamily="34" charset="0"/>
              </a:rPr>
              <a:t>Solicitud B1 2026 + B2 y B3 en 2027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19761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1422</TotalTime>
  <Words>3523</Words>
  <Application>Microsoft Office PowerPoint</Application>
  <PresentationFormat>Panorámica</PresentationFormat>
  <Paragraphs>623</Paragraphs>
  <Slides>34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3" baseType="lpstr">
      <vt:lpstr>Aptos</vt:lpstr>
      <vt:lpstr>Aptos Display</vt:lpstr>
      <vt:lpstr>Arial</vt:lpstr>
      <vt:lpstr>Calibri</vt:lpstr>
      <vt:lpstr>Calibri Light (Títulos)</vt:lpstr>
      <vt:lpstr>Courier New</vt:lpstr>
      <vt:lpstr>Tahoma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MOOC Herramientas para la participación por la salud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MINISTERIO DE SANIDAD, CONSUMO Y BIENESTAR SOCIAL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Martínez Mondéjar. Encarnación</dc:creator>
  <cp:lastModifiedBy>Eva María Díaz Alandi</cp:lastModifiedBy>
  <cp:revision>146</cp:revision>
  <cp:lastPrinted>2026-06-11T07:27:54Z</cp:lastPrinted>
  <dcterms:created xsi:type="dcterms:W3CDTF">2023-06-12T13:36:59Z</dcterms:created>
  <dcterms:modified xsi:type="dcterms:W3CDTF">2026-06-11T08:58:57Z</dcterms:modified>
</cp:coreProperties>
</file>